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handoutMasterIdLst>
    <p:handoutMasterId r:id="rId36"/>
  </p:handoutMasterIdLst>
  <p:sldIdLst>
    <p:sldId id="256" r:id="rId2"/>
    <p:sldId id="257" r:id="rId3"/>
    <p:sldId id="258" r:id="rId4"/>
    <p:sldId id="259" r:id="rId5"/>
    <p:sldId id="260" r:id="rId6"/>
    <p:sldId id="277" r:id="rId7"/>
    <p:sldId id="261" r:id="rId8"/>
    <p:sldId id="262" r:id="rId9"/>
    <p:sldId id="263" r:id="rId10"/>
    <p:sldId id="264" r:id="rId11"/>
    <p:sldId id="278" r:id="rId12"/>
    <p:sldId id="266" r:id="rId13"/>
    <p:sldId id="267" r:id="rId14"/>
    <p:sldId id="279" r:id="rId15"/>
    <p:sldId id="268" r:id="rId16"/>
    <p:sldId id="269" r:id="rId17"/>
    <p:sldId id="270" r:id="rId18"/>
    <p:sldId id="271" r:id="rId19"/>
    <p:sldId id="272" r:id="rId20"/>
    <p:sldId id="273" r:id="rId21"/>
    <p:sldId id="281" r:id="rId22"/>
    <p:sldId id="274" r:id="rId23"/>
    <p:sldId id="265" r:id="rId24"/>
    <p:sldId id="275" r:id="rId25"/>
    <p:sldId id="287" r:id="rId26"/>
    <p:sldId id="288" r:id="rId27"/>
    <p:sldId id="290" r:id="rId28"/>
    <p:sldId id="295" r:id="rId29"/>
    <p:sldId id="289" r:id="rId30"/>
    <p:sldId id="291" r:id="rId31"/>
    <p:sldId id="292" r:id="rId32"/>
    <p:sldId id="293"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nacio Majo" initials="IM" lastIdx="1" clrIdx="0">
    <p:extLst>
      <p:ext uri="{19B8F6BF-5375-455C-9EA6-DF929625EA0E}">
        <p15:presenceInfo xmlns:p15="http://schemas.microsoft.com/office/powerpoint/2012/main" userId="58919b7dabedd3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C5F72D-9986-4E06-B422-51FB2562E7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1CBCCDE-138A-4FF4-B280-59E3A083B3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80A333-B53B-43D2-866C-6AC8D9FBC91E}" type="datetimeFigureOut">
              <a:rPr lang="en-US" smtClean="0"/>
              <a:t>5/23/2025</a:t>
            </a:fld>
            <a:endParaRPr lang="en-US"/>
          </a:p>
        </p:txBody>
      </p:sp>
      <p:sp>
        <p:nvSpPr>
          <p:cNvPr id="4" name="Footer Placeholder 3">
            <a:extLst>
              <a:ext uri="{FF2B5EF4-FFF2-40B4-BE49-F238E27FC236}">
                <a16:creationId xmlns:a16="http://schemas.microsoft.com/office/drawing/2014/main" id="{8963B9D4-531C-439D-B244-4E34D9A5D3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23/05/2025</a:t>
            </a:r>
          </a:p>
        </p:txBody>
      </p:sp>
      <p:sp>
        <p:nvSpPr>
          <p:cNvPr id="5" name="Slide Number Placeholder 4">
            <a:extLst>
              <a:ext uri="{FF2B5EF4-FFF2-40B4-BE49-F238E27FC236}">
                <a16:creationId xmlns:a16="http://schemas.microsoft.com/office/drawing/2014/main" id="{B5F894B1-B70A-453F-A238-51FF357EFC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481889-D65A-4848-ACEF-5FCEDBA3561A}" type="slidenum">
              <a:rPr lang="en-US" smtClean="0"/>
              <a:t>‹#›</a:t>
            </a:fld>
            <a:endParaRPr lang="en-US"/>
          </a:p>
        </p:txBody>
      </p:sp>
    </p:spTree>
    <p:extLst>
      <p:ext uri="{BB962C8B-B14F-4D97-AF65-F5344CB8AC3E}">
        <p14:creationId xmlns:p14="http://schemas.microsoft.com/office/powerpoint/2010/main" val="206434073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3CDBA-3E72-454F-A5D6-18ADA9DE96F4}" type="datetimeFigureOut">
              <a:rPr lang="en-US" smtClean="0"/>
              <a:t>5/23/2025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23/05/2025</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16396-4361-4E76-AF64-B1E168D24897}" type="slidenum">
              <a:rPr lang="en-US" smtClean="0"/>
              <a:t>‹#›</a:t>
            </a:fld>
            <a:endParaRPr lang="en-US"/>
          </a:p>
        </p:txBody>
      </p:sp>
    </p:spTree>
    <p:extLst>
      <p:ext uri="{BB962C8B-B14F-4D97-AF65-F5344CB8AC3E}">
        <p14:creationId xmlns:p14="http://schemas.microsoft.com/office/powerpoint/2010/main" val="3070182519"/>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18FA-E150-4C17-B565-DCA54637DC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3E9A66-10B1-47D2-8F8E-BB9E942BB6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2261C8-09A8-46C3-952B-520DBD47EC8D}"/>
              </a:ext>
            </a:extLst>
          </p:cNvPr>
          <p:cNvSpPr>
            <a:spLocks noGrp="1"/>
          </p:cNvSpPr>
          <p:nvPr>
            <p:ph type="dt" sz="half" idx="10"/>
          </p:nvPr>
        </p:nvSpPr>
        <p:spPr/>
        <p:txBody>
          <a:bodyPr/>
          <a:lstStyle/>
          <a:p>
            <a:fld id="{70F03649-174C-4688-813D-CB400FDD8C79}" type="datetime1">
              <a:rPr lang="en-US" smtClean="0"/>
              <a:t>5/23/2025</a:t>
            </a:fld>
            <a:endParaRPr lang="en-US"/>
          </a:p>
        </p:txBody>
      </p:sp>
      <p:sp>
        <p:nvSpPr>
          <p:cNvPr id="5" name="Footer Placeholder 4">
            <a:extLst>
              <a:ext uri="{FF2B5EF4-FFF2-40B4-BE49-F238E27FC236}">
                <a16:creationId xmlns:a16="http://schemas.microsoft.com/office/drawing/2014/main" id="{BF9A8DAA-E9AF-4A4A-BFAF-D6F56AEBB11A}"/>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E9B611F3-BDF5-47BD-916E-FFE5E8C016D2}"/>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34373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AB27-1005-46BC-8C9D-84E7AB5CC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54841-D723-4D72-A33F-5EE8740EC0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56FBC-9791-45E0-A688-9D522B6FC5BB}"/>
              </a:ext>
            </a:extLst>
          </p:cNvPr>
          <p:cNvSpPr>
            <a:spLocks noGrp="1"/>
          </p:cNvSpPr>
          <p:nvPr>
            <p:ph type="dt" sz="half" idx="10"/>
          </p:nvPr>
        </p:nvSpPr>
        <p:spPr/>
        <p:txBody>
          <a:bodyPr/>
          <a:lstStyle/>
          <a:p>
            <a:fld id="{6E514D7D-CB4D-4F7F-9B5B-F9842C064DB5}" type="datetime1">
              <a:rPr lang="en-US" smtClean="0"/>
              <a:t>5/23/2025</a:t>
            </a:fld>
            <a:endParaRPr lang="en-US"/>
          </a:p>
        </p:txBody>
      </p:sp>
      <p:sp>
        <p:nvSpPr>
          <p:cNvPr id="5" name="Footer Placeholder 4">
            <a:extLst>
              <a:ext uri="{FF2B5EF4-FFF2-40B4-BE49-F238E27FC236}">
                <a16:creationId xmlns:a16="http://schemas.microsoft.com/office/drawing/2014/main" id="{E5241F46-65A6-4DC1-8CCD-81F2F19819DA}"/>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768A4100-2261-418D-ADF7-2E20081A5541}"/>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115796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A55823-F232-4631-A1DE-4D4E7A94FE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A55675-D9B8-4F1D-9F29-A8794BE4FA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61DB8-DDFC-4061-906E-1BC637534070}"/>
              </a:ext>
            </a:extLst>
          </p:cNvPr>
          <p:cNvSpPr>
            <a:spLocks noGrp="1"/>
          </p:cNvSpPr>
          <p:nvPr>
            <p:ph type="dt" sz="half" idx="10"/>
          </p:nvPr>
        </p:nvSpPr>
        <p:spPr/>
        <p:txBody>
          <a:bodyPr/>
          <a:lstStyle/>
          <a:p>
            <a:fld id="{AD92AB31-7C03-458C-BB8E-EEBC6E099B0D}" type="datetime1">
              <a:rPr lang="en-US" smtClean="0"/>
              <a:t>5/23/2025</a:t>
            </a:fld>
            <a:endParaRPr lang="en-US"/>
          </a:p>
        </p:txBody>
      </p:sp>
      <p:sp>
        <p:nvSpPr>
          <p:cNvPr id="5" name="Footer Placeholder 4">
            <a:extLst>
              <a:ext uri="{FF2B5EF4-FFF2-40B4-BE49-F238E27FC236}">
                <a16:creationId xmlns:a16="http://schemas.microsoft.com/office/drawing/2014/main" id="{C9EDBFB0-2E5C-445C-9CA5-CC624481F2F6}"/>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98954849-6772-40F4-900A-55EB61522D41}"/>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420113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4B86-97B9-48E4-B7D9-579A38C073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1774C-6611-41E9-859A-993A204156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27836-7C38-4429-9841-B3C3E89674C4}"/>
              </a:ext>
            </a:extLst>
          </p:cNvPr>
          <p:cNvSpPr>
            <a:spLocks noGrp="1"/>
          </p:cNvSpPr>
          <p:nvPr>
            <p:ph type="dt" sz="half" idx="10"/>
          </p:nvPr>
        </p:nvSpPr>
        <p:spPr/>
        <p:txBody>
          <a:bodyPr/>
          <a:lstStyle/>
          <a:p>
            <a:fld id="{11E62C94-66CF-4B43-8A79-9494E21226CD}" type="datetime1">
              <a:rPr lang="en-US" smtClean="0"/>
              <a:t>5/23/2025</a:t>
            </a:fld>
            <a:endParaRPr lang="en-US"/>
          </a:p>
        </p:txBody>
      </p:sp>
      <p:sp>
        <p:nvSpPr>
          <p:cNvPr id="5" name="Footer Placeholder 4">
            <a:extLst>
              <a:ext uri="{FF2B5EF4-FFF2-40B4-BE49-F238E27FC236}">
                <a16:creationId xmlns:a16="http://schemas.microsoft.com/office/drawing/2014/main" id="{0245A23C-A786-469C-8A70-27F5B912B47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AFB9D807-8F67-470B-A978-11E82018D30E}"/>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408887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12EB-180A-4E36-9848-CBB47604AF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280072-260C-4842-AAF4-8F071A24A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CC2C34-B81E-4E36-B640-FB837E10A0DD}"/>
              </a:ext>
            </a:extLst>
          </p:cNvPr>
          <p:cNvSpPr>
            <a:spLocks noGrp="1"/>
          </p:cNvSpPr>
          <p:nvPr>
            <p:ph type="dt" sz="half" idx="10"/>
          </p:nvPr>
        </p:nvSpPr>
        <p:spPr/>
        <p:txBody>
          <a:bodyPr/>
          <a:lstStyle/>
          <a:p>
            <a:fld id="{6D554C61-C284-40CF-9DFD-40DB911BFE32}" type="datetime1">
              <a:rPr lang="en-US" smtClean="0"/>
              <a:t>5/23/2025</a:t>
            </a:fld>
            <a:endParaRPr lang="en-US"/>
          </a:p>
        </p:txBody>
      </p:sp>
      <p:sp>
        <p:nvSpPr>
          <p:cNvPr id="5" name="Footer Placeholder 4">
            <a:extLst>
              <a:ext uri="{FF2B5EF4-FFF2-40B4-BE49-F238E27FC236}">
                <a16:creationId xmlns:a16="http://schemas.microsoft.com/office/drawing/2014/main" id="{DA691FFD-0C1D-4B76-B951-25EF391144C4}"/>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0F68B51A-8FE3-4D0E-B63A-C10B4F2C45DD}"/>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343825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9872-10CB-4D92-A6CD-371EE5380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B5E58-B116-46C5-A7D7-425D29616D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5272C6-E80E-46AA-ACB4-A35831F16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FDB9A-424B-4C36-B03F-F27E051CF296}"/>
              </a:ext>
            </a:extLst>
          </p:cNvPr>
          <p:cNvSpPr>
            <a:spLocks noGrp="1"/>
          </p:cNvSpPr>
          <p:nvPr>
            <p:ph type="dt" sz="half" idx="10"/>
          </p:nvPr>
        </p:nvSpPr>
        <p:spPr/>
        <p:txBody>
          <a:bodyPr/>
          <a:lstStyle/>
          <a:p>
            <a:fld id="{6C69B2F0-2957-46C1-BB65-C8AA72214299}" type="datetime1">
              <a:rPr lang="en-US" smtClean="0"/>
              <a:t>5/23/2025</a:t>
            </a:fld>
            <a:endParaRPr lang="en-US"/>
          </a:p>
        </p:txBody>
      </p:sp>
      <p:sp>
        <p:nvSpPr>
          <p:cNvPr id="6" name="Footer Placeholder 5">
            <a:extLst>
              <a:ext uri="{FF2B5EF4-FFF2-40B4-BE49-F238E27FC236}">
                <a16:creationId xmlns:a16="http://schemas.microsoft.com/office/drawing/2014/main" id="{7B2D46F5-31C0-4974-B5A9-FE59C1D29068}"/>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96C92159-47D5-47E4-83C8-297CE5215963}"/>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1123168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6CE4-1486-4EEC-9BF6-42478298BC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78C92B-8DB7-443F-917E-5A3EF292DA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335A71-0505-4981-AE21-413BE78BEC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7C8D6C-AEE7-45A7-B277-015EC46E5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78843-A9D1-4FCA-A590-6884BFCD36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B98039-3446-4A46-90D0-7F276014E22E}"/>
              </a:ext>
            </a:extLst>
          </p:cNvPr>
          <p:cNvSpPr>
            <a:spLocks noGrp="1"/>
          </p:cNvSpPr>
          <p:nvPr>
            <p:ph type="dt" sz="half" idx="10"/>
          </p:nvPr>
        </p:nvSpPr>
        <p:spPr/>
        <p:txBody>
          <a:bodyPr/>
          <a:lstStyle/>
          <a:p>
            <a:fld id="{183E1F1A-6F2F-454D-9860-2982D9AB2F66}" type="datetime1">
              <a:rPr lang="en-US" smtClean="0"/>
              <a:t>5/23/2025</a:t>
            </a:fld>
            <a:endParaRPr lang="en-US"/>
          </a:p>
        </p:txBody>
      </p:sp>
      <p:sp>
        <p:nvSpPr>
          <p:cNvPr id="8" name="Footer Placeholder 7">
            <a:extLst>
              <a:ext uri="{FF2B5EF4-FFF2-40B4-BE49-F238E27FC236}">
                <a16:creationId xmlns:a16="http://schemas.microsoft.com/office/drawing/2014/main" id="{5909339F-3922-4245-B038-A5FA8C779853}"/>
              </a:ext>
            </a:extLst>
          </p:cNvPr>
          <p:cNvSpPr>
            <a:spLocks noGrp="1"/>
          </p:cNvSpPr>
          <p:nvPr>
            <p:ph type="ftr" sz="quarter" idx="11"/>
          </p:nvPr>
        </p:nvSpPr>
        <p:spPr/>
        <p:txBody>
          <a:bodyPr/>
          <a:lstStyle/>
          <a:p>
            <a:r>
              <a:rPr lang="en-US"/>
              <a:t>Ignacio Majo - Data Scientist Jr - Oracle Next Education</a:t>
            </a:r>
          </a:p>
        </p:txBody>
      </p:sp>
      <p:sp>
        <p:nvSpPr>
          <p:cNvPr id="9" name="Slide Number Placeholder 8">
            <a:extLst>
              <a:ext uri="{FF2B5EF4-FFF2-40B4-BE49-F238E27FC236}">
                <a16:creationId xmlns:a16="http://schemas.microsoft.com/office/drawing/2014/main" id="{1787210B-7CA8-4F06-B30B-C80833C435D0}"/>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1585518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0C4B-3130-44BD-B5A5-059B7495F3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B7EBC8-BA68-4428-97FE-07FD3D3419FA}"/>
              </a:ext>
            </a:extLst>
          </p:cNvPr>
          <p:cNvSpPr>
            <a:spLocks noGrp="1"/>
          </p:cNvSpPr>
          <p:nvPr>
            <p:ph type="dt" sz="half" idx="10"/>
          </p:nvPr>
        </p:nvSpPr>
        <p:spPr/>
        <p:txBody>
          <a:bodyPr/>
          <a:lstStyle/>
          <a:p>
            <a:fld id="{5E2E81A6-A3B2-43A1-B4FC-523E68E1C6A9}" type="datetime1">
              <a:rPr lang="en-US" smtClean="0"/>
              <a:t>5/23/2025</a:t>
            </a:fld>
            <a:endParaRPr lang="en-US"/>
          </a:p>
        </p:txBody>
      </p:sp>
      <p:sp>
        <p:nvSpPr>
          <p:cNvPr id="4" name="Footer Placeholder 3">
            <a:extLst>
              <a:ext uri="{FF2B5EF4-FFF2-40B4-BE49-F238E27FC236}">
                <a16:creationId xmlns:a16="http://schemas.microsoft.com/office/drawing/2014/main" id="{88202BBB-DA28-494C-9BC6-7E38C80A977C}"/>
              </a:ext>
            </a:extLst>
          </p:cNvPr>
          <p:cNvSpPr>
            <a:spLocks noGrp="1"/>
          </p:cNvSpPr>
          <p:nvPr>
            <p:ph type="ftr" sz="quarter" idx="11"/>
          </p:nvPr>
        </p:nvSpPr>
        <p:spPr/>
        <p:txBody>
          <a:bodyPr/>
          <a:lstStyle/>
          <a:p>
            <a:r>
              <a:rPr lang="en-US"/>
              <a:t>Ignacio Majo - Data Scientist Jr - Oracle Next Education</a:t>
            </a:r>
          </a:p>
        </p:txBody>
      </p:sp>
      <p:sp>
        <p:nvSpPr>
          <p:cNvPr id="5" name="Slide Number Placeholder 4">
            <a:extLst>
              <a:ext uri="{FF2B5EF4-FFF2-40B4-BE49-F238E27FC236}">
                <a16:creationId xmlns:a16="http://schemas.microsoft.com/office/drawing/2014/main" id="{AD804E9E-301E-4968-A51A-1901400D1E52}"/>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317572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4C175-ECBC-4765-9359-1C049D18B6D8}"/>
              </a:ext>
            </a:extLst>
          </p:cNvPr>
          <p:cNvSpPr>
            <a:spLocks noGrp="1"/>
          </p:cNvSpPr>
          <p:nvPr>
            <p:ph type="dt" sz="half" idx="10"/>
          </p:nvPr>
        </p:nvSpPr>
        <p:spPr/>
        <p:txBody>
          <a:bodyPr/>
          <a:lstStyle/>
          <a:p>
            <a:fld id="{96B33FDC-0D0A-44D6-9E9E-7AA788EBB855}" type="datetime1">
              <a:rPr lang="en-US" smtClean="0"/>
              <a:t>5/23/2025</a:t>
            </a:fld>
            <a:endParaRPr lang="en-US"/>
          </a:p>
        </p:txBody>
      </p:sp>
      <p:sp>
        <p:nvSpPr>
          <p:cNvPr id="3" name="Footer Placeholder 2">
            <a:extLst>
              <a:ext uri="{FF2B5EF4-FFF2-40B4-BE49-F238E27FC236}">
                <a16:creationId xmlns:a16="http://schemas.microsoft.com/office/drawing/2014/main" id="{E59AA008-ED68-403A-B335-3E492C3A1129}"/>
              </a:ext>
            </a:extLst>
          </p:cNvPr>
          <p:cNvSpPr>
            <a:spLocks noGrp="1"/>
          </p:cNvSpPr>
          <p:nvPr>
            <p:ph type="ftr" sz="quarter" idx="11"/>
          </p:nvPr>
        </p:nvSpPr>
        <p:spPr/>
        <p:txBody>
          <a:bodyPr/>
          <a:lstStyle/>
          <a:p>
            <a:r>
              <a:rPr lang="en-US"/>
              <a:t>Ignacio Majo - Data Scientist Jr - Oracle Next Education</a:t>
            </a:r>
          </a:p>
        </p:txBody>
      </p:sp>
      <p:sp>
        <p:nvSpPr>
          <p:cNvPr id="4" name="Slide Number Placeholder 3">
            <a:extLst>
              <a:ext uri="{FF2B5EF4-FFF2-40B4-BE49-F238E27FC236}">
                <a16:creationId xmlns:a16="http://schemas.microsoft.com/office/drawing/2014/main" id="{0E324AF5-39D4-4CE1-8178-3922D2CD5C6E}"/>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268776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1FA4-37B8-4984-AB51-FFB7942E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D099AB-DB56-46AA-A56C-E09651E2C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C1D598-E8C8-4234-935D-8836F9F5E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1802D-75FB-4293-9592-CC09C8CAD9BA}"/>
              </a:ext>
            </a:extLst>
          </p:cNvPr>
          <p:cNvSpPr>
            <a:spLocks noGrp="1"/>
          </p:cNvSpPr>
          <p:nvPr>
            <p:ph type="dt" sz="half" idx="10"/>
          </p:nvPr>
        </p:nvSpPr>
        <p:spPr/>
        <p:txBody>
          <a:bodyPr/>
          <a:lstStyle/>
          <a:p>
            <a:fld id="{7F2F8DFD-6989-4A18-B0B3-5689A1046C01}" type="datetime1">
              <a:rPr lang="en-US" smtClean="0"/>
              <a:t>5/23/2025</a:t>
            </a:fld>
            <a:endParaRPr lang="en-US"/>
          </a:p>
        </p:txBody>
      </p:sp>
      <p:sp>
        <p:nvSpPr>
          <p:cNvPr id="6" name="Footer Placeholder 5">
            <a:extLst>
              <a:ext uri="{FF2B5EF4-FFF2-40B4-BE49-F238E27FC236}">
                <a16:creationId xmlns:a16="http://schemas.microsoft.com/office/drawing/2014/main" id="{2C15159E-8FBD-412A-BC83-3488350AD9CD}"/>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78B6C8DD-81CF-4C74-98D9-C8B624046DB4}"/>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1413214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0D82-E34A-4F9F-A8A0-2A6E7B35AC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93F51-25E0-4908-BAF4-AE2D0D9A0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57648C-AE50-4EEA-99F7-4FAE8F90A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F241E-5BED-4ACC-8D8C-914F355D3447}"/>
              </a:ext>
            </a:extLst>
          </p:cNvPr>
          <p:cNvSpPr>
            <a:spLocks noGrp="1"/>
          </p:cNvSpPr>
          <p:nvPr>
            <p:ph type="dt" sz="half" idx="10"/>
          </p:nvPr>
        </p:nvSpPr>
        <p:spPr/>
        <p:txBody>
          <a:bodyPr/>
          <a:lstStyle/>
          <a:p>
            <a:fld id="{ADBF52B8-D779-4074-8771-59A16307B8C9}" type="datetime1">
              <a:rPr lang="en-US" smtClean="0"/>
              <a:t>5/23/2025</a:t>
            </a:fld>
            <a:endParaRPr lang="en-US"/>
          </a:p>
        </p:txBody>
      </p:sp>
      <p:sp>
        <p:nvSpPr>
          <p:cNvPr id="6" name="Footer Placeholder 5">
            <a:extLst>
              <a:ext uri="{FF2B5EF4-FFF2-40B4-BE49-F238E27FC236}">
                <a16:creationId xmlns:a16="http://schemas.microsoft.com/office/drawing/2014/main" id="{48C9C964-4EB7-4771-9006-3A5B0CCB476B}"/>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ED74044C-EB34-4279-BC02-4043774202B4}"/>
              </a:ext>
            </a:extLst>
          </p:cNvPr>
          <p:cNvSpPr>
            <a:spLocks noGrp="1"/>
          </p:cNvSpPr>
          <p:nvPr>
            <p:ph type="sldNum" sz="quarter" idx="12"/>
          </p:nvPr>
        </p:nvSpPr>
        <p:spPr/>
        <p:txBody>
          <a:bodyPr/>
          <a:lstStyle/>
          <a:p>
            <a:fld id="{9012EFA6-90BA-4917-A152-706D14E16E0F}" type="slidenum">
              <a:rPr lang="en-US" smtClean="0"/>
              <a:t>‹#›</a:t>
            </a:fld>
            <a:endParaRPr lang="en-US"/>
          </a:p>
        </p:txBody>
      </p:sp>
    </p:spTree>
    <p:extLst>
      <p:ext uri="{BB962C8B-B14F-4D97-AF65-F5344CB8AC3E}">
        <p14:creationId xmlns:p14="http://schemas.microsoft.com/office/powerpoint/2010/main" val="24359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30EC3-3785-4B9E-90D2-BC02464497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F5F83C-6402-49F2-979D-FD6C8DFDA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0BB83-1097-45E2-AF9A-21794EFD1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6F292-E338-4477-AF36-CC4C7DB09396}" type="datetime1">
              <a:rPr lang="en-US" smtClean="0"/>
              <a:t>5/23/2025</a:t>
            </a:fld>
            <a:endParaRPr lang="en-US"/>
          </a:p>
        </p:txBody>
      </p:sp>
      <p:sp>
        <p:nvSpPr>
          <p:cNvPr id="5" name="Footer Placeholder 4">
            <a:extLst>
              <a:ext uri="{FF2B5EF4-FFF2-40B4-BE49-F238E27FC236}">
                <a16:creationId xmlns:a16="http://schemas.microsoft.com/office/drawing/2014/main" id="{9EFF5579-701F-4B2B-989D-0160BABE38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EB960F2A-24F1-4ED2-941F-97631CB8BB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2EFA6-90BA-4917-A152-706D14E16E0F}" type="slidenum">
              <a:rPr lang="en-US" smtClean="0"/>
              <a:t>‹#›</a:t>
            </a:fld>
            <a:endParaRPr lang="en-US"/>
          </a:p>
        </p:txBody>
      </p:sp>
    </p:spTree>
    <p:extLst>
      <p:ext uri="{BB962C8B-B14F-4D97-AF65-F5344CB8AC3E}">
        <p14:creationId xmlns:p14="http://schemas.microsoft.com/office/powerpoint/2010/main" val="34240049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ignaciomajo" TargetMode="External"/><Relationship Id="rId5" Type="http://schemas.openxmlformats.org/officeDocument/2006/relationships/image" Target="../media/image35.png"/><Relationship Id="rId4" Type="http://schemas.openxmlformats.org/officeDocument/2006/relationships/hyperlink" Target="https://www.linkedin.com/in/ignacio-maj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A86C3C-A17A-4F5B-A0C3-9C880EE20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7592" cy="6858000"/>
          </a:xfrm>
          <a:prstGeom prst="rect">
            <a:avLst/>
          </a:prstGeom>
        </p:spPr>
      </p:pic>
      <p:sp>
        <p:nvSpPr>
          <p:cNvPr id="2" name="Title 1">
            <a:extLst>
              <a:ext uri="{FF2B5EF4-FFF2-40B4-BE49-F238E27FC236}">
                <a16:creationId xmlns:a16="http://schemas.microsoft.com/office/drawing/2014/main" id="{C3D0CC5F-F77A-47B9-A4EC-1CFF8143A5FB}"/>
              </a:ext>
            </a:extLst>
          </p:cNvPr>
          <p:cNvSpPr>
            <a:spLocks noGrp="1"/>
          </p:cNvSpPr>
          <p:nvPr>
            <p:ph type="ctrTitle"/>
          </p:nvPr>
        </p:nvSpPr>
        <p:spPr/>
        <p:txBody>
          <a:bodyPr>
            <a:normAutofit fontScale="90000"/>
          </a:bodyPr>
          <a:lstStyle/>
          <a:p>
            <a:r>
              <a:rPr lang="es-419" b="1" dirty="0">
                <a:latin typeface="Segoe UI" panose="020B0502040204020203" pitchFamily="34" charset="0"/>
                <a:cs typeface="Segoe UI" panose="020B0502040204020203" pitchFamily="34" charset="0"/>
              </a:rPr>
              <a:t>Análisis de Evasión (Churn) en Servicios de Telecomunicaciones</a:t>
            </a:r>
            <a:endParaRPr lang="en-US" b="1"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8A7ABC1D-C95F-4667-AB0B-66C6AE4CA6B9}"/>
              </a:ext>
            </a:extLst>
          </p:cNvPr>
          <p:cNvSpPr>
            <a:spLocks noGrp="1"/>
          </p:cNvSpPr>
          <p:nvPr>
            <p:ph type="subTitle" idx="1"/>
          </p:nvPr>
        </p:nvSpPr>
        <p:spPr/>
        <p:txBody>
          <a:bodyPr/>
          <a:lstStyle/>
          <a:p>
            <a:r>
              <a:rPr lang="es-419" dirty="0">
                <a:latin typeface="Segoe UI" panose="020B0502040204020203" pitchFamily="34" charset="0"/>
                <a:cs typeface="Segoe UI" panose="020B0502040204020203" pitchFamily="34" charset="0"/>
              </a:rPr>
              <a:t>Estudio exploratorio de patrones asociados al abandono de clientes</a:t>
            </a:r>
            <a:endParaRPr lang="en-US" dirty="0">
              <a:latin typeface="Segoe UI" panose="020B0502040204020203" pitchFamily="34" charset="0"/>
              <a:cs typeface="Segoe UI" panose="020B0502040204020203" pitchFamily="34" charset="0"/>
            </a:endParaRPr>
          </a:p>
        </p:txBody>
      </p:sp>
      <p:sp>
        <p:nvSpPr>
          <p:cNvPr id="12" name="Footer Placeholder 11">
            <a:extLst>
              <a:ext uri="{FF2B5EF4-FFF2-40B4-BE49-F238E27FC236}">
                <a16:creationId xmlns:a16="http://schemas.microsoft.com/office/drawing/2014/main" id="{85A60711-ADCF-4FA7-AB5F-0D09E2066E38}"/>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517646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CE67EBE2-1E28-4D4F-A123-4648E55A6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5559D257-55C1-42DA-90C5-9ED61C064C7C}"/>
              </a:ext>
            </a:extLst>
          </p:cNvPr>
          <p:cNvSpPr>
            <a:spLocks noGrp="1"/>
          </p:cNvSpPr>
          <p:nvPr>
            <p:ph type="title"/>
          </p:nvPr>
        </p:nvSpPr>
        <p:spPr>
          <a:xfrm>
            <a:off x="838200" y="136525"/>
            <a:ext cx="10515600" cy="1325563"/>
          </a:xfrm>
        </p:spPr>
        <p:txBody>
          <a:bodyPr/>
          <a:lstStyle/>
          <a:p>
            <a:pPr algn="ctr"/>
            <a:r>
              <a:rPr lang="es-419" b="1" dirty="0"/>
              <a:t>Gasto Total (Charges Total)</a:t>
            </a:r>
            <a:endParaRPr lang="en-US" b="1" dirty="0"/>
          </a:p>
        </p:txBody>
      </p:sp>
      <p:pic>
        <p:nvPicPr>
          <p:cNvPr id="7" name="Content Placeholder 6">
            <a:extLst>
              <a:ext uri="{FF2B5EF4-FFF2-40B4-BE49-F238E27FC236}">
                <a16:creationId xmlns:a16="http://schemas.microsoft.com/office/drawing/2014/main" id="{9C2EC791-FC88-43BB-9FB5-287614531B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896" y="1662375"/>
            <a:ext cx="5173933" cy="388469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998502E3-E7D3-4329-AB54-86BA1B148505}"/>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98201B24-B0D0-42AA-A976-C56064896EE4}"/>
              </a:ext>
            </a:extLst>
          </p:cNvPr>
          <p:cNvSpPr txBox="1"/>
          <p:nvPr/>
        </p:nvSpPr>
        <p:spPr>
          <a:xfrm>
            <a:off x="6273048" y="1471419"/>
            <a:ext cx="5385732" cy="3785652"/>
          </a:xfrm>
          <a:prstGeom prst="rect">
            <a:avLst/>
          </a:prstGeom>
          <a:noFill/>
        </p:spPr>
        <p:txBody>
          <a:bodyPr wrap="square" rtlCol="0">
            <a:spAutoFit/>
          </a:bodyPr>
          <a:lstStyle/>
          <a:p>
            <a:r>
              <a:rPr lang="es-ES" sz="1600" b="1" dirty="0"/>
              <a:t>Clientes antiguos que abandonaron: un grupo atípico</a:t>
            </a:r>
          </a:p>
          <a:p>
            <a:endParaRPr lang="es-419" sz="1600" b="1" dirty="0"/>
          </a:p>
          <a:p>
            <a:pPr marL="285750" indent="-285750">
              <a:buFont typeface="Arial" panose="020B0604020202020204" pitchFamily="34" charset="0"/>
              <a:buChar char="•"/>
            </a:pPr>
            <a:r>
              <a:rPr lang="es-ES" sz="1600" dirty="0"/>
              <a:t>El </a:t>
            </a:r>
            <a:r>
              <a:rPr lang="es-ES" sz="1600" b="1" dirty="0"/>
              <a:t>Gasto Total</a:t>
            </a:r>
            <a:r>
              <a:rPr lang="es-ES" sz="1600" dirty="0"/>
              <a:t> está directamente relacionado con la </a:t>
            </a:r>
            <a:r>
              <a:rPr lang="es-ES" sz="1600" b="1" dirty="0"/>
              <a:t>antigüedad del cliente</a:t>
            </a:r>
            <a:r>
              <a:rPr lang="es-ES" sz="1600" dirty="0"/>
              <a:t>, al ser una medida acumulativa.</a:t>
            </a:r>
          </a:p>
          <a:p>
            <a:pPr marL="285750" indent="-285750">
              <a:buFont typeface="Arial" panose="020B0604020202020204" pitchFamily="34" charset="0"/>
              <a:buChar char="•"/>
            </a:pPr>
            <a:r>
              <a:rPr lang="es-ES" sz="1600" dirty="0"/>
              <a:t>Se identificaron </a:t>
            </a:r>
            <a:r>
              <a:rPr lang="es-ES" sz="1600" b="1" dirty="0"/>
              <a:t>109 clientes</a:t>
            </a:r>
            <a:r>
              <a:rPr lang="es-ES" sz="1600" dirty="0"/>
              <a:t> con un gasto total superior a </a:t>
            </a:r>
            <a:r>
              <a:rPr lang="es-ES" sz="1600" b="1" dirty="0"/>
              <a:t>$5500</a:t>
            </a:r>
            <a:r>
              <a:rPr lang="es-ES" sz="1600" dirty="0"/>
              <a:t>, lo que implica que, a pesar de ser </a:t>
            </a:r>
            <a:r>
              <a:rPr lang="es-ES" sz="1600" b="1" dirty="0"/>
              <a:t>clientes antiguos y valiosos</a:t>
            </a:r>
            <a:r>
              <a:rPr lang="es-ES" sz="1600" dirty="0"/>
              <a:t>, decidieron abandonar la empresa.</a:t>
            </a:r>
          </a:p>
          <a:p>
            <a:pPr marL="285750" indent="-285750">
              <a:buFont typeface="Arial" panose="020B0604020202020204" pitchFamily="34" charset="0"/>
              <a:buChar char="•"/>
            </a:pPr>
            <a:r>
              <a:rPr lang="es-ES" sz="1600" dirty="0"/>
              <a:t>Este hallazgo contradice el patrón general observado, donde el abandono se concentra en </a:t>
            </a:r>
            <a:r>
              <a:rPr lang="es-ES" sz="1600" b="1" dirty="0"/>
              <a:t>etapas tempranas</a:t>
            </a:r>
            <a:r>
              <a:rPr lang="es-ES" sz="1600" dirty="0"/>
              <a:t> de la relación.</a:t>
            </a:r>
          </a:p>
          <a:p>
            <a:pPr marL="285750" indent="-285750">
              <a:buFont typeface="Arial" panose="020B0604020202020204" pitchFamily="34" charset="0"/>
              <a:buChar char="•"/>
            </a:pPr>
            <a:r>
              <a:rPr lang="es-ES" sz="1600" dirty="0"/>
              <a:t>Será clave </a:t>
            </a:r>
            <a:r>
              <a:rPr lang="es-ES" sz="1600" b="1" dirty="0"/>
              <a:t>analizar a este grupo de forma aislada</a:t>
            </a:r>
            <a:r>
              <a:rPr lang="es-ES" sz="1600" dirty="0"/>
              <a:t> para comprender los factores que motivaron su decisión.</a:t>
            </a:r>
            <a:endParaRPr lang="es-419" sz="1600" dirty="0"/>
          </a:p>
        </p:txBody>
      </p:sp>
      <p:sp>
        <p:nvSpPr>
          <p:cNvPr id="9" name="TextBox 8">
            <a:extLst>
              <a:ext uri="{FF2B5EF4-FFF2-40B4-BE49-F238E27FC236}">
                <a16:creationId xmlns:a16="http://schemas.microsoft.com/office/drawing/2014/main" id="{4F90FB3F-6143-49C0-AEC7-92BAD050D48A}"/>
              </a:ext>
            </a:extLst>
          </p:cNvPr>
          <p:cNvSpPr txBox="1"/>
          <p:nvPr/>
        </p:nvSpPr>
        <p:spPr>
          <a:xfrm>
            <a:off x="6381226" y="5658486"/>
            <a:ext cx="5595457" cy="523220"/>
          </a:xfrm>
          <a:prstGeom prst="rect">
            <a:avLst/>
          </a:prstGeom>
          <a:noFill/>
        </p:spPr>
        <p:txBody>
          <a:bodyPr wrap="square" rtlCol="0">
            <a:spAutoFit/>
          </a:bodyPr>
          <a:lstStyle/>
          <a:p>
            <a:r>
              <a:rPr lang="es-419" sz="1400" i="1" dirty="0"/>
              <a:t>Nota: Este grupo está representado por los puntos que se encuentran en la parte superior del gráfico ubicado a la derecha</a:t>
            </a:r>
            <a:endParaRPr lang="en-US" sz="1400" i="1" dirty="0"/>
          </a:p>
        </p:txBody>
      </p:sp>
    </p:spTree>
    <p:extLst>
      <p:ext uri="{BB962C8B-B14F-4D97-AF65-F5344CB8AC3E}">
        <p14:creationId xmlns:p14="http://schemas.microsoft.com/office/powerpoint/2010/main" val="1549446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6" name="Title 1">
            <a:extLst>
              <a:ext uri="{FF2B5EF4-FFF2-40B4-BE49-F238E27FC236}">
                <a16:creationId xmlns:a16="http://schemas.microsoft.com/office/drawing/2014/main" id="{BA188EA7-53D1-475E-91FC-CA1C4C0F0759}"/>
              </a:ext>
            </a:extLst>
          </p:cNvPr>
          <p:cNvSpPr txBox="1">
            <a:spLocks/>
          </p:cNvSpPr>
          <p:nvPr/>
        </p:nvSpPr>
        <p:spPr>
          <a:xfrm>
            <a:off x="838200" y="23449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6000" b="1" dirty="0"/>
              <a:t>Servicios</a:t>
            </a:r>
            <a:endParaRPr lang="en-US" sz="6000" b="1" dirty="0"/>
          </a:p>
        </p:txBody>
      </p:sp>
    </p:spTree>
    <p:extLst>
      <p:ext uri="{BB962C8B-B14F-4D97-AF65-F5344CB8AC3E}">
        <p14:creationId xmlns:p14="http://schemas.microsoft.com/office/powerpoint/2010/main" val="175754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264A4AC2-1AD6-4CB2-9A7C-C64E655F7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FF404AF2-20C9-4BF4-8B04-4C16588C5DB7}"/>
              </a:ext>
            </a:extLst>
          </p:cNvPr>
          <p:cNvSpPr>
            <a:spLocks noGrp="1"/>
          </p:cNvSpPr>
          <p:nvPr>
            <p:ph type="title"/>
          </p:nvPr>
        </p:nvSpPr>
        <p:spPr>
          <a:xfrm>
            <a:off x="838200" y="71510"/>
            <a:ext cx="10515600" cy="1325563"/>
          </a:xfrm>
        </p:spPr>
        <p:txBody>
          <a:bodyPr/>
          <a:lstStyle/>
          <a:p>
            <a:pPr algn="ctr"/>
            <a:r>
              <a:rPr lang="es-419" b="1" dirty="0"/>
              <a:t>Servicio de Internet (Internet Service)</a:t>
            </a:r>
            <a:endParaRPr lang="en-US" b="1" dirty="0"/>
          </a:p>
        </p:txBody>
      </p:sp>
      <p:sp>
        <p:nvSpPr>
          <p:cNvPr id="4" name="Footer Placeholder 3">
            <a:extLst>
              <a:ext uri="{FF2B5EF4-FFF2-40B4-BE49-F238E27FC236}">
                <a16:creationId xmlns:a16="http://schemas.microsoft.com/office/drawing/2014/main" id="{A1DCA7FA-7E61-4A9C-BEF0-D2DA78C0FD32}"/>
              </a:ext>
            </a:extLst>
          </p:cNvPr>
          <p:cNvSpPr>
            <a:spLocks noGrp="1"/>
          </p:cNvSpPr>
          <p:nvPr>
            <p:ph type="ftr" sz="quarter" idx="11"/>
          </p:nvPr>
        </p:nvSpPr>
        <p:spPr/>
        <p:txBody>
          <a:bodyPr/>
          <a:lstStyle/>
          <a:p>
            <a:r>
              <a:rPr lang="en-US"/>
              <a:t>Ignacio Majo - Data Scientist Jr - Oracle Next Education</a:t>
            </a:r>
          </a:p>
        </p:txBody>
      </p:sp>
      <p:sp>
        <p:nvSpPr>
          <p:cNvPr id="11" name="TextBox 10">
            <a:extLst>
              <a:ext uri="{FF2B5EF4-FFF2-40B4-BE49-F238E27FC236}">
                <a16:creationId xmlns:a16="http://schemas.microsoft.com/office/drawing/2014/main" id="{C4383051-D5C8-4141-90ED-382411109901}"/>
              </a:ext>
            </a:extLst>
          </p:cNvPr>
          <p:cNvSpPr txBox="1"/>
          <p:nvPr/>
        </p:nvSpPr>
        <p:spPr>
          <a:xfrm>
            <a:off x="6795083" y="1532708"/>
            <a:ext cx="4429387" cy="338554"/>
          </a:xfrm>
          <a:prstGeom prst="rect">
            <a:avLst/>
          </a:prstGeom>
          <a:noFill/>
        </p:spPr>
        <p:txBody>
          <a:bodyPr wrap="square" rtlCol="0">
            <a:spAutoFit/>
          </a:bodyPr>
          <a:lstStyle/>
          <a:p>
            <a:endParaRPr lang="en-US" sz="1600" dirty="0"/>
          </a:p>
        </p:txBody>
      </p:sp>
      <p:pic>
        <p:nvPicPr>
          <p:cNvPr id="19" name="Content Placeholder 18">
            <a:extLst>
              <a:ext uri="{FF2B5EF4-FFF2-40B4-BE49-F238E27FC236}">
                <a16:creationId xmlns:a16="http://schemas.microsoft.com/office/drawing/2014/main" id="{8151C11F-C78D-4A35-B54D-934EA06364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5921" y="1701985"/>
            <a:ext cx="5698849" cy="4062202"/>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404DD203-E21C-4D2B-910C-35BC102BFF85}"/>
              </a:ext>
            </a:extLst>
          </p:cNvPr>
          <p:cNvSpPr txBox="1"/>
          <p:nvPr/>
        </p:nvSpPr>
        <p:spPr>
          <a:xfrm>
            <a:off x="6920917" y="2218949"/>
            <a:ext cx="4653866" cy="2308324"/>
          </a:xfrm>
          <a:prstGeom prst="rect">
            <a:avLst/>
          </a:prstGeom>
          <a:noFill/>
        </p:spPr>
        <p:txBody>
          <a:bodyPr wrap="square" rtlCol="0">
            <a:spAutoFit/>
          </a:bodyPr>
          <a:lstStyle/>
          <a:p>
            <a:r>
              <a:rPr lang="es-ES" sz="1600" b="1" dirty="0"/>
              <a:t>Clientes sin Servicio de Internet: los más leales</a:t>
            </a:r>
          </a:p>
          <a:p>
            <a:endParaRPr lang="es-419" sz="1600" b="1" dirty="0"/>
          </a:p>
          <a:p>
            <a:pPr marL="285750" indent="-285750">
              <a:buFont typeface="Arial" panose="020B0604020202020204" pitchFamily="34" charset="0"/>
              <a:buChar char="•"/>
            </a:pPr>
            <a:r>
              <a:rPr lang="es-ES" sz="1600" dirty="0"/>
              <a:t>Los clientes </a:t>
            </a:r>
            <a:r>
              <a:rPr lang="es-ES" sz="1600" b="1" dirty="0"/>
              <a:t>sin Servicio de Internet</a:t>
            </a:r>
            <a:r>
              <a:rPr lang="es-ES" sz="1600" dirty="0"/>
              <a:t> son quienes </a:t>
            </a:r>
            <a:r>
              <a:rPr lang="es-ES" sz="1600" b="1" dirty="0"/>
              <a:t>menos abandonan</a:t>
            </a:r>
            <a:r>
              <a:rPr lang="es-ES" sz="1600" dirty="0"/>
              <a:t> la empresa.</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En contraste, los clientes con </a:t>
            </a:r>
            <a:r>
              <a:rPr lang="es-ES" sz="1600" b="1" dirty="0"/>
              <a:t>Fibra Óptica</a:t>
            </a:r>
            <a:r>
              <a:rPr lang="es-ES" sz="1600" dirty="0"/>
              <a:t> muestran una </a:t>
            </a:r>
            <a:r>
              <a:rPr lang="es-ES" sz="1600" b="1" dirty="0"/>
              <a:t>marcada tendencia al abandono</a:t>
            </a:r>
            <a:r>
              <a:rPr lang="es-ES" sz="1600" dirty="0"/>
              <a:t>, evidenciando una relación directa entre este tipo de servicio y el abandono.</a:t>
            </a:r>
            <a:endParaRPr lang="en-US" sz="1600" dirty="0"/>
          </a:p>
        </p:txBody>
      </p:sp>
    </p:spTree>
    <p:extLst>
      <p:ext uri="{BB962C8B-B14F-4D97-AF65-F5344CB8AC3E}">
        <p14:creationId xmlns:p14="http://schemas.microsoft.com/office/powerpoint/2010/main" val="378684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5EBBDA87-6050-4809-B614-A57DAFB60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27200C44-CA57-413F-962F-8BBCDE1F98FB}"/>
              </a:ext>
            </a:extLst>
          </p:cNvPr>
          <p:cNvSpPr>
            <a:spLocks noGrp="1"/>
          </p:cNvSpPr>
          <p:nvPr>
            <p:ph type="title"/>
          </p:nvPr>
        </p:nvSpPr>
        <p:spPr/>
        <p:txBody>
          <a:bodyPr>
            <a:normAutofit/>
          </a:bodyPr>
          <a:lstStyle/>
          <a:p>
            <a:r>
              <a:rPr lang="es-419" sz="4000" b="1" dirty="0"/>
              <a:t>Tasa de abandono del servicio de Fibra Óptica</a:t>
            </a:r>
            <a:endParaRPr lang="en-US" sz="4000" b="1" dirty="0"/>
          </a:p>
        </p:txBody>
      </p:sp>
      <p:pic>
        <p:nvPicPr>
          <p:cNvPr id="7" name="Content Placeholder 6">
            <a:extLst>
              <a:ext uri="{FF2B5EF4-FFF2-40B4-BE49-F238E27FC236}">
                <a16:creationId xmlns:a16="http://schemas.microsoft.com/office/drawing/2014/main" id="{8040098F-F4A6-47B7-806C-F695CA6E29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29" y="2451794"/>
            <a:ext cx="5394971" cy="2648717"/>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76A7EEAA-95C0-41E3-AC88-4B9AA43633C2}"/>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8F5230D8-2DFF-4BD4-A756-0C937D6D44BA}"/>
              </a:ext>
            </a:extLst>
          </p:cNvPr>
          <p:cNvSpPr txBox="1"/>
          <p:nvPr/>
        </p:nvSpPr>
        <p:spPr>
          <a:xfrm>
            <a:off x="7046752" y="2055814"/>
            <a:ext cx="4613945" cy="3539430"/>
          </a:xfrm>
          <a:prstGeom prst="rect">
            <a:avLst/>
          </a:prstGeom>
          <a:noFill/>
        </p:spPr>
        <p:txBody>
          <a:bodyPr wrap="square" rtlCol="0">
            <a:spAutoFit/>
          </a:bodyPr>
          <a:lstStyle/>
          <a:p>
            <a:r>
              <a:rPr lang="es-ES" sz="1600" b="1" dirty="0"/>
              <a:t>Fibra Óptica: foco crítico en la retención de clientes</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La tasa de abandono entre usuarios de </a:t>
            </a:r>
            <a:r>
              <a:rPr lang="es-ES" sz="1600" b="1" dirty="0"/>
              <a:t>Fibra Óptica</a:t>
            </a:r>
            <a:r>
              <a:rPr lang="es-ES" sz="1600" dirty="0"/>
              <a:t> es </a:t>
            </a:r>
            <a:r>
              <a:rPr lang="es-ES" sz="1600" b="1" dirty="0"/>
              <a:t>más del doble</a:t>
            </a:r>
            <a:r>
              <a:rPr lang="es-ES" sz="1600" dirty="0"/>
              <a:t> que la de los usuarios de </a:t>
            </a:r>
            <a:r>
              <a:rPr lang="es-ES" sz="1600" b="1" dirty="0"/>
              <a:t>DSL</a:t>
            </a:r>
            <a:r>
              <a:rPr lang="es-ES" sz="1600" dirty="0"/>
              <a:t>.</a:t>
            </a:r>
          </a:p>
          <a:p>
            <a:pPr marL="285750" indent="-285750">
              <a:buFont typeface="Arial" panose="020B0604020202020204" pitchFamily="34" charset="0"/>
              <a:buChar char="•"/>
            </a:pPr>
            <a:endParaRPr lang="es-419" sz="1600" b="1" dirty="0"/>
          </a:p>
          <a:p>
            <a:pPr marL="285750" indent="-285750">
              <a:buFont typeface="Arial" panose="020B0604020202020204" pitchFamily="34" charset="0"/>
              <a:buChar char="•"/>
            </a:pPr>
            <a:r>
              <a:rPr lang="es-ES" sz="1600" dirty="0"/>
              <a:t>Comparado con quienes </a:t>
            </a:r>
            <a:r>
              <a:rPr lang="es-ES" sz="1600" b="1" dirty="0"/>
              <a:t>no tienen servicio de Internet</a:t>
            </a:r>
            <a:r>
              <a:rPr lang="es-ES" sz="1600" dirty="0"/>
              <a:t>, la tasa es casi </a:t>
            </a:r>
            <a:r>
              <a:rPr lang="es-ES" sz="1600" b="1" dirty="0"/>
              <a:t>7 veces mayor</a:t>
            </a:r>
            <a:r>
              <a:rPr lang="es-ES" sz="1600" dirty="0"/>
              <a:t>.</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Estos datos posicionan al servicio de </a:t>
            </a:r>
            <a:r>
              <a:rPr lang="es-ES" sz="1600" b="1" dirty="0"/>
              <a:t>Fibra Óptica como un factor clave</a:t>
            </a:r>
            <a:r>
              <a:rPr lang="es-ES" sz="1600" dirty="0"/>
              <a:t> en la evasión de clientes, y por tanto, una </a:t>
            </a:r>
            <a:r>
              <a:rPr lang="es-ES" sz="1600" b="1" dirty="0"/>
              <a:t>área prioritaria de mejora o revisión estratégica</a:t>
            </a:r>
            <a:r>
              <a:rPr lang="es-ES" sz="1600" dirty="0"/>
              <a:t>.</a:t>
            </a:r>
            <a:endParaRPr lang="en-US" sz="1600" dirty="0"/>
          </a:p>
        </p:txBody>
      </p:sp>
    </p:spTree>
    <p:extLst>
      <p:ext uri="{BB962C8B-B14F-4D97-AF65-F5344CB8AC3E}">
        <p14:creationId xmlns:p14="http://schemas.microsoft.com/office/powerpoint/2010/main" val="1408919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3F5E596-5151-420C-B36E-F17BC324F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0FAC857E-414B-4E98-B928-C4B5DE337A45}"/>
              </a:ext>
            </a:extLst>
          </p:cNvPr>
          <p:cNvSpPr>
            <a:spLocks noGrp="1"/>
          </p:cNvSpPr>
          <p:nvPr>
            <p:ph type="title"/>
          </p:nvPr>
        </p:nvSpPr>
        <p:spPr>
          <a:xfrm>
            <a:off x="838200" y="108626"/>
            <a:ext cx="10515600" cy="1325563"/>
          </a:xfrm>
        </p:spPr>
        <p:txBody>
          <a:bodyPr/>
          <a:lstStyle/>
          <a:p>
            <a:pPr algn="ctr"/>
            <a:r>
              <a:rPr lang="es-419" b="1" dirty="0"/>
              <a:t>Servicio de Teléfono (Phone Service)</a:t>
            </a:r>
            <a:endParaRPr lang="en-US" b="1" dirty="0"/>
          </a:p>
        </p:txBody>
      </p:sp>
      <p:pic>
        <p:nvPicPr>
          <p:cNvPr id="7" name="Content Placeholder 6">
            <a:extLst>
              <a:ext uri="{FF2B5EF4-FFF2-40B4-BE49-F238E27FC236}">
                <a16:creationId xmlns:a16="http://schemas.microsoft.com/office/drawing/2014/main" id="{B3688103-2438-40AA-994B-5902F182A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9860" y="1921295"/>
            <a:ext cx="6294041" cy="346013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7AF7BF8F-E9FF-4218-AB39-786A6B43FA88}"/>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42A64744-5A73-40F5-9DC6-2BD6354DD1D3}"/>
              </a:ext>
            </a:extLst>
          </p:cNvPr>
          <p:cNvSpPr txBox="1"/>
          <p:nvPr/>
        </p:nvSpPr>
        <p:spPr>
          <a:xfrm>
            <a:off x="7265202" y="1758534"/>
            <a:ext cx="4345497" cy="3785652"/>
          </a:xfrm>
          <a:prstGeom prst="rect">
            <a:avLst/>
          </a:prstGeom>
          <a:noFill/>
        </p:spPr>
        <p:txBody>
          <a:bodyPr wrap="square" rtlCol="0">
            <a:spAutoFit/>
          </a:bodyPr>
          <a:lstStyle/>
          <a:p>
            <a:r>
              <a:rPr lang="es-ES" sz="1600" b="1" dirty="0"/>
              <a:t>El Servicio de Teléfono no es un factor determinante en la decisión de abandono.</a:t>
            </a:r>
          </a:p>
          <a:p>
            <a:endParaRPr lang="es-419" sz="1600" b="1" dirty="0"/>
          </a:p>
          <a:p>
            <a:pPr marL="285750" indent="-285750">
              <a:buFont typeface="Arial" panose="020B0604020202020204" pitchFamily="34" charset="0"/>
              <a:buChar char="•"/>
            </a:pPr>
            <a:r>
              <a:rPr lang="es-ES" sz="1600" dirty="0"/>
              <a:t>La proporción de clientes </a:t>
            </a:r>
            <a:r>
              <a:rPr lang="es-ES" sz="1600" b="1" dirty="0"/>
              <a:t>con y sin Servicio de Teléfono</a:t>
            </a:r>
            <a:r>
              <a:rPr lang="es-ES" sz="1600" dirty="0"/>
              <a:t> se mantiene </a:t>
            </a:r>
            <a:r>
              <a:rPr lang="es-ES" sz="1600" b="1" dirty="0"/>
              <a:t>similar tanto en quienes permanecen como en quienes abandonan</a:t>
            </a:r>
            <a:r>
              <a:rPr lang="es-ES" sz="1600" dirty="0"/>
              <a:t> la empresa</a:t>
            </a:r>
            <a:r>
              <a:rPr lang="es-419" sz="1600" dirty="0"/>
              <a:t>.</a:t>
            </a:r>
          </a:p>
          <a:p>
            <a:pPr marL="285750" indent="-285750">
              <a:buFont typeface="Arial" panose="020B0604020202020204" pitchFamily="34" charset="0"/>
              <a:buChar char="•"/>
            </a:pPr>
            <a:endParaRPr lang="es-419" sz="1600" dirty="0"/>
          </a:p>
          <a:p>
            <a:r>
              <a:rPr lang="es-ES" sz="1600" dirty="0"/>
              <a:t>Esto sugiere que este servicio </a:t>
            </a:r>
            <a:r>
              <a:rPr lang="es-ES" sz="1600" b="1" dirty="0"/>
              <a:t>no influye significativamente en la retención</a:t>
            </a:r>
            <a:r>
              <a:rPr lang="es-ES" sz="1600" dirty="0"/>
              <a:t>, ni representa un </a:t>
            </a:r>
            <a:r>
              <a:rPr lang="es-ES" sz="1600" b="1" dirty="0"/>
              <a:t>factor de riesgo asociado a la evasión</a:t>
            </a:r>
            <a:r>
              <a:rPr lang="es-ES" sz="1600" dirty="0"/>
              <a:t>, lo cual refuerza lo observado previamente en el segmento de clientes </a:t>
            </a:r>
            <a:r>
              <a:rPr lang="es-ES" sz="1600" b="1" dirty="0"/>
              <a:t>sin Servicio de Internet (que sólo cuentan con Servicio de Teléfono).</a:t>
            </a:r>
            <a:endParaRPr lang="es-419" sz="1600" dirty="0"/>
          </a:p>
        </p:txBody>
      </p:sp>
    </p:spTree>
    <p:extLst>
      <p:ext uri="{BB962C8B-B14F-4D97-AF65-F5344CB8AC3E}">
        <p14:creationId xmlns:p14="http://schemas.microsoft.com/office/powerpoint/2010/main" val="3951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D9374E4B-13AF-4F4E-AE72-651864F26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64CBA7F3-745C-402D-8C9D-6C10262F8D84}"/>
              </a:ext>
            </a:extLst>
          </p:cNvPr>
          <p:cNvSpPr>
            <a:spLocks noGrp="1"/>
          </p:cNvSpPr>
          <p:nvPr>
            <p:ph type="title"/>
          </p:nvPr>
        </p:nvSpPr>
        <p:spPr/>
        <p:txBody>
          <a:bodyPr/>
          <a:lstStyle/>
          <a:p>
            <a:pPr algn="ctr"/>
            <a:r>
              <a:rPr lang="es-419" b="1" dirty="0"/>
              <a:t>Cantidad de Servicios contratados</a:t>
            </a:r>
            <a:endParaRPr lang="en-US" b="1" dirty="0"/>
          </a:p>
        </p:txBody>
      </p:sp>
      <p:pic>
        <p:nvPicPr>
          <p:cNvPr id="7" name="Content Placeholder 6">
            <a:extLst>
              <a:ext uri="{FF2B5EF4-FFF2-40B4-BE49-F238E27FC236}">
                <a16:creationId xmlns:a16="http://schemas.microsoft.com/office/drawing/2014/main" id="{0940BF57-3069-4EB7-A5F8-C7C9A90A29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3517" y="2249762"/>
            <a:ext cx="6104277" cy="2950106"/>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893A42A-8DDC-43E6-8106-186861FD5C69}"/>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00F5843D-3CFB-4039-A787-35CFFEFD02F9}"/>
              </a:ext>
            </a:extLst>
          </p:cNvPr>
          <p:cNvSpPr txBox="1"/>
          <p:nvPr/>
        </p:nvSpPr>
        <p:spPr>
          <a:xfrm>
            <a:off x="7231310" y="1879134"/>
            <a:ext cx="4504888" cy="4031873"/>
          </a:xfrm>
          <a:prstGeom prst="rect">
            <a:avLst/>
          </a:prstGeom>
          <a:noFill/>
        </p:spPr>
        <p:txBody>
          <a:bodyPr wrap="square" rtlCol="0">
            <a:spAutoFit/>
          </a:bodyPr>
          <a:lstStyle/>
          <a:p>
            <a:r>
              <a:rPr lang="es-419" sz="1600" b="1" dirty="0"/>
              <a:t>La integración de servicios impulsa la retención de clientes.</a:t>
            </a:r>
          </a:p>
          <a:p>
            <a:endParaRPr lang="es-419" sz="1600" b="1" dirty="0"/>
          </a:p>
          <a:p>
            <a:r>
              <a:rPr lang="es-ES" sz="1600" dirty="0"/>
              <a:t>Se observa una clara relación inversa entre la cantidad de servicios contratados y la tasa de abandono.</a:t>
            </a:r>
            <a:endParaRPr lang="es-419" sz="1600" b="1" dirty="0"/>
          </a:p>
          <a:p>
            <a:endParaRPr lang="es-419" sz="1600" b="1" dirty="0"/>
          </a:p>
          <a:p>
            <a:pPr marL="285750" indent="-285750">
              <a:buFont typeface="Arial" panose="020B0604020202020204" pitchFamily="34" charset="0"/>
              <a:buChar char="•"/>
            </a:pPr>
            <a:r>
              <a:rPr lang="es-ES" sz="1600" dirty="0"/>
              <a:t>A medida que los clientes contratan más servicios, </a:t>
            </a:r>
            <a:r>
              <a:rPr lang="es-ES" sz="1600" b="1" dirty="0"/>
              <a:t>disminuye significativamente la probabilidad de evasión</a:t>
            </a:r>
            <a:r>
              <a:rPr lang="es-ES" sz="1600" dirty="0"/>
              <a:t>.</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Esto sugiere que una mayor integración fortalece el vínculo con la empresa, </a:t>
            </a:r>
            <a:r>
              <a:rPr lang="es-ES" sz="1600" b="1" dirty="0"/>
              <a:t>aumentando la lealtad y reduciendo el riesgo de abandono</a:t>
            </a:r>
            <a:r>
              <a:rPr lang="es-ES" sz="1600" dirty="0"/>
              <a:t>.</a:t>
            </a:r>
            <a:endParaRPr lang="es-419" sz="1600" dirty="0"/>
          </a:p>
          <a:p>
            <a:endParaRPr lang="es-419" sz="1600" dirty="0"/>
          </a:p>
        </p:txBody>
      </p:sp>
    </p:spTree>
    <p:extLst>
      <p:ext uri="{BB962C8B-B14F-4D97-AF65-F5344CB8AC3E}">
        <p14:creationId xmlns:p14="http://schemas.microsoft.com/office/powerpoint/2010/main" val="289650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78253E77-CFD0-47D2-9664-D6E720CB3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C2688AF8-F459-453E-9610-FE466C857022}"/>
              </a:ext>
            </a:extLst>
          </p:cNvPr>
          <p:cNvSpPr>
            <a:spLocks noGrp="1"/>
          </p:cNvSpPr>
          <p:nvPr>
            <p:ph type="title"/>
          </p:nvPr>
        </p:nvSpPr>
        <p:spPr>
          <a:xfrm>
            <a:off x="737533" y="138002"/>
            <a:ext cx="10515600" cy="1325563"/>
          </a:xfrm>
        </p:spPr>
        <p:txBody>
          <a:bodyPr>
            <a:normAutofit/>
          </a:bodyPr>
          <a:lstStyle/>
          <a:p>
            <a:r>
              <a:rPr lang="es-419" sz="4000" b="1" dirty="0"/>
              <a:t>Tasa de abandono según Cantidad de servicios contratados</a:t>
            </a:r>
            <a:endParaRPr lang="en-US" sz="4000" b="1" dirty="0"/>
          </a:p>
        </p:txBody>
      </p:sp>
      <p:pic>
        <p:nvPicPr>
          <p:cNvPr id="7" name="Content Placeholder 6">
            <a:extLst>
              <a:ext uri="{FF2B5EF4-FFF2-40B4-BE49-F238E27FC236}">
                <a16:creationId xmlns:a16="http://schemas.microsoft.com/office/drawing/2014/main" id="{98BD272C-8A78-4A75-9071-6CDD89E274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699" y="1901695"/>
            <a:ext cx="5632230" cy="407851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405EDD5-F68B-4751-BF83-B37EAC5A6D67}"/>
              </a:ext>
            </a:extLst>
          </p:cNvPr>
          <p:cNvSpPr>
            <a:spLocks noGrp="1"/>
          </p:cNvSpPr>
          <p:nvPr>
            <p:ph type="ftr" sz="quarter" idx="11"/>
          </p:nvPr>
        </p:nvSpPr>
        <p:spPr/>
        <p:txBody>
          <a:bodyPr/>
          <a:lstStyle/>
          <a:p>
            <a:r>
              <a:rPr lang="en-US"/>
              <a:t>Ignacio Majo - Data Scientist Jr - Oracle Next Education</a:t>
            </a:r>
          </a:p>
        </p:txBody>
      </p:sp>
      <p:sp>
        <p:nvSpPr>
          <p:cNvPr id="9" name="TextBox 8">
            <a:extLst>
              <a:ext uri="{FF2B5EF4-FFF2-40B4-BE49-F238E27FC236}">
                <a16:creationId xmlns:a16="http://schemas.microsoft.com/office/drawing/2014/main" id="{FADFFA7B-1EC0-4EEB-82C3-03E18947814E}"/>
              </a:ext>
            </a:extLst>
          </p:cNvPr>
          <p:cNvSpPr txBox="1"/>
          <p:nvPr/>
        </p:nvSpPr>
        <p:spPr>
          <a:xfrm>
            <a:off x="6929306" y="1401579"/>
            <a:ext cx="4650995" cy="5016758"/>
          </a:xfrm>
          <a:prstGeom prst="rect">
            <a:avLst/>
          </a:prstGeom>
          <a:noFill/>
        </p:spPr>
        <p:txBody>
          <a:bodyPr wrap="square" rtlCol="0">
            <a:spAutoFit/>
          </a:bodyPr>
          <a:lstStyle/>
          <a:p>
            <a:r>
              <a:rPr lang="es-419" sz="1600" b="1" dirty="0"/>
              <a:t>Zonas críticas para implementar estrategias de retención:</a:t>
            </a:r>
          </a:p>
          <a:p>
            <a:endParaRPr lang="es-419" sz="1600" b="1" dirty="0"/>
          </a:p>
          <a:p>
            <a:r>
              <a:rPr lang="es-ES" sz="1600" dirty="0"/>
              <a:t>Los clientes que contratan pocos servicios, pero no alcanzan a integrar paquetes completos, presentan una mayor propensión al abandono.</a:t>
            </a:r>
          </a:p>
          <a:p>
            <a:endParaRPr lang="es-419" sz="1600" b="1" dirty="0"/>
          </a:p>
          <a:p>
            <a:pPr marL="285750" indent="-285750">
              <a:buFont typeface="Arial" panose="020B0604020202020204" pitchFamily="34" charset="0"/>
              <a:buChar char="•"/>
            </a:pPr>
            <a:r>
              <a:rPr lang="es-ES" sz="1600" dirty="0"/>
              <a:t>La tasa de evasión alcanza su punto máximo entre quienes contratan </a:t>
            </a:r>
            <a:r>
              <a:rPr lang="es-ES" sz="1600" b="1" dirty="0"/>
              <a:t>2 o 3 servicios</a:t>
            </a:r>
            <a:r>
              <a:rPr lang="es-ES" sz="1600" dirty="0"/>
              <a:t>, superando el 30%.</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En contraste, quienes acceden a </a:t>
            </a:r>
            <a:r>
              <a:rPr lang="es-ES" sz="1600" b="1" dirty="0"/>
              <a:t>paquetes integrales (8 o 9 servicios)</a:t>
            </a:r>
            <a:r>
              <a:rPr lang="es-ES" sz="1600" dirty="0"/>
              <a:t> muestran tasas de abandono notablemente menores.</a:t>
            </a:r>
          </a:p>
          <a:p>
            <a:pPr marL="285750" indent="-285750">
              <a:buFont typeface="Arial" panose="020B0604020202020204" pitchFamily="34" charset="0"/>
              <a:buChar char="•"/>
            </a:pPr>
            <a:endParaRPr lang="es-419" sz="1600" dirty="0"/>
          </a:p>
          <a:p>
            <a:pPr marL="285750" indent="-285750">
              <a:buFont typeface="Arial" panose="020B0604020202020204" pitchFamily="34" charset="0"/>
              <a:buChar char="•"/>
            </a:pPr>
            <a:r>
              <a:rPr lang="es-ES" sz="1600" dirty="0"/>
              <a:t>De los </a:t>
            </a:r>
            <a:r>
              <a:rPr lang="es-ES" sz="1600" b="1" dirty="0"/>
              <a:t>1264 clientes con solo un servicio</a:t>
            </a:r>
            <a:r>
              <a:rPr lang="es-ES" sz="1600" dirty="0"/>
              <a:t>, </a:t>
            </a:r>
            <a:r>
              <a:rPr lang="es-ES" sz="1600" b="1" dirty="0"/>
              <a:t>el 93.67%</a:t>
            </a:r>
            <a:r>
              <a:rPr lang="es-ES" sz="1600" dirty="0"/>
              <a:t> cuenta exclusivamente con </a:t>
            </a:r>
            <a:r>
              <a:rPr lang="es-ES" sz="1600" b="1" dirty="0"/>
              <a:t>Servicio Telefónico</a:t>
            </a:r>
            <a:r>
              <a:rPr lang="es-ES" sz="1600" dirty="0"/>
              <a:t>, lo que </a:t>
            </a:r>
            <a:r>
              <a:rPr lang="es-ES" sz="1600" b="1" dirty="0"/>
              <a:t>refuerza los hallazgos anteriores</a:t>
            </a:r>
            <a:r>
              <a:rPr lang="es-ES" sz="1600" dirty="0"/>
              <a:t> respecto a su bajo impacto en la evasión.</a:t>
            </a:r>
            <a:endParaRPr lang="en-US" sz="1600" dirty="0"/>
          </a:p>
        </p:txBody>
      </p:sp>
    </p:spTree>
    <p:extLst>
      <p:ext uri="{BB962C8B-B14F-4D97-AF65-F5344CB8AC3E}">
        <p14:creationId xmlns:p14="http://schemas.microsoft.com/office/powerpoint/2010/main" val="324909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37C993D1-DE28-4AB1-B08E-B2B45444B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BB975FAD-C259-4AF8-9F34-4D649A92137C}"/>
              </a:ext>
            </a:extLst>
          </p:cNvPr>
          <p:cNvSpPr>
            <a:spLocks noGrp="1"/>
          </p:cNvSpPr>
          <p:nvPr>
            <p:ph type="title"/>
          </p:nvPr>
        </p:nvSpPr>
        <p:spPr>
          <a:xfrm>
            <a:off x="838200" y="256904"/>
            <a:ext cx="10515600" cy="1137700"/>
          </a:xfrm>
        </p:spPr>
        <p:txBody>
          <a:bodyPr/>
          <a:lstStyle/>
          <a:p>
            <a:pPr algn="ctr"/>
            <a:r>
              <a:rPr lang="es-419" b="1" dirty="0"/>
              <a:t>Tipo de contrato (Contract)</a:t>
            </a:r>
            <a:endParaRPr lang="en-US" b="1" dirty="0"/>
          </a:p>
        </p:txBody>
      </p:sp>
      <p:sp>
        <p:nvSpPr>
          <p:cNvPr id="4" name="Footer Placeholder 3">
            <a:extLst>
              <a:ext uri="{FF2B5EF4-FFF2-40B4-BE49-F238E27FC236}">
                <a16:creationId xmlns:a16="http://schemas.microsoft.com/office/drawing/2014/main" id="{34B5B98F-7B70-479D-9EF8-217867AF4055}"/>
              </a:ext>
            </a:extLst>
          </p:cNvPr>
          <p:cNvSpPr>
            <a:spLocks noGrp="1"/>
          </p:cNvSpPr>
          <p:nvPr>
            <p:ph type="ftr" sz="quarter" idx="11"/>
          </p:nvPr>
        </p:nvSpPr>
        <p:spPr/>
        <p:txBody>
          <a:bodyPr/>
          <a:lstStyle/>
          <a:p>
            <a:r>
              <a:rPr lang="en-US"/>
              <a:t>Ignacio Majo - Data Scientist Jr - Oracle Next Education</a:t>
            </a:r>
          </a:p>
        </p:txBody>
      </p:sp>
      <p:pic>
        <p:nvPicPr>
          <p:cNvPr id="13" name="Content Placeholder 12">
            <a:extLst>
              <a:ext uri="{FF2B5EF4-FFF2-40B4-BE49-F238E27FC236}">
                <a16:creationId xmlns:a16="http://schemas.microsoft.com/office/drawing/2014/main" id="{3C802B01-A08B-4841-AD90-C8891157C0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509" y="2303791"/>
            <a:ext cx="6503294" cy="2645094"/>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E7055A4C-DB1A-4925-9BE0-C265487CA7CE}"/>
              </a:ext>
            </a:extLst>
          </p:cNvPr>
          <p:cNvSpPr txBox="1"/>
          <p:nvPr/>
        </p:nvSpPr>
        <p:spPr>
          <a:xfrm>
            <a:off x="7235990" y="1736430"/>
            <a:ext cx="4422823" cy="4278094"/>
          </a:xfrm>
          <a:prstGeom prst="rect">
            <a:avLst/>
          </a:prstGeom>
          <a:noFill/>
        </p:spPr>
        <p:txBody>
          <a:bodyPr wrap="square" rtlCol="0">
            <a:spAutoFit/>
          </a:bodyPr>
          <a:lstStyle/>
          <a:p>
            <a:r>
              <a:rPr lang="es-ES" sz="1600" b="1" dirty="0"/>
              <a:t>La duración del contrato influye directamente en la retención del cliente.</a:t>
            </a:r>
          </a:p>
          <a:p>
            <a:endParaRPr lang="es-ES" sz="1600" dirty="0"/>
          </a:p>
          <a:p>
            <a:r>
              <a:rPr lang="es-ES" sz="1600" dirty="0"/>
              <a:t>Resalta que la cantidad de clientes que han adquirido </a:t>
            </a:r>
            <a:r>
              <a:rPr lang="es-ES" sz="1600" b="1" dirty="0"/>
              <a:t>contratos de dos años </a:t>
            </a:r>
            <a:r>
              <a:rPr lang="es-ES" sz="1600" b="1" i="1" dirty="0"/>
              <a:t>(Two year)</a:t>
            </a:r>
            <a:r>
              <a:rPr lang="es-ES" sz="1600" dirty="0"/>
              <a:t> y deciden abandonar es extremadamente baja, traduciéndose en fidelidad alta.</a:t>
            </a:r>
          </a:p>
          <a:p>
            <a:endParaRPr lang="es-ES" sz="1600" dirty="0"/>
          </a:p>
          <a:p>
            <a:r>
              <a:rPr lang="es-ES" sz="1600" dirty="0"/>
              <a:t>Los contratos </a:t>
            </a:r>
            <a:r>
              <a:rPr lang="es-ES" sz="1600" b="1" dirty="0"/>
              <a:t>“Mes a Mes </a:t>
            </a:r>
            <a:r>
              <a:rPr lang="es-ES" sz="1600" b="1" i="1" dirty="0"/>
              <a:t>(Month-to-Month)</a:t>
            </a:r>
            <a:r>
              <a:rPr lang="es-ES" sz="1600" b="1" dirty="0"/>
              <a:t>” </a:t>
            </a:r>
            <a:r>
              <a:rPr lang="es-ES" sz="1600" dirty="0"/>
              <a:t>presentan el mayor riesgo de abandono, mientras que los acuerdos más prolongados muestran un efecto protector claro sobre la lealtad del cliente.</a:t>
            </a:r>
          </a:p>
          <a:p>
            <a:endParaRPr lang="es-ES" sz="1600" dirty="0"/>
          </a:p>
          <a:p>
            <a:r>
              <a:rPr lang="es-ES" sz="1600" dirty="0"/>
              <a:t>En resumen, </a:t>
            </a:r>
            <a:r>
              <a:rPr lang="es-ES" sz="1600" b="1" dirty="0"/>
              <a:t>cuanto mayor es el compromiso contractual, menor es la probabilidad de abandono</a:t>
            </a:r>
            <a:r>
              <a:rPr lang="es-ES" sz="1600" dirty="0"/>
              <a:t>.</a:t>
            </a:r>
          </a:p>
        </p:txBody>
      </p:sp>
    </p:spTree>
    <p:extLst>
      <p:ext uri="{BB962C8B-B14F-4D97-AF65-F5344CB8AC3E}">
        <p14:creationId xmlns:p14="http://schemas.microsoft.com/office/powerpoint/2010/main" val="116832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FE804096-7B2E-4DBE-8682-B28F7E31F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63DEAFD2-D555-4A63-8883-3DED6813D645}"/>
              </a:ext>
            </a:extLst>
          </p:cNvPr>
          <p:cNvSpPr>
            <a:spLocks noGrp="1"/>
          </p:cNvSpPr>
          <p:nvPr>
            <p:ph type="title"/>
          </p:nvPr>
        </p:nvSpPr>
        <p:spPr/>
        <p:txBody>
          <a:bodyPr>
            <a:normAutofit/>
          </a:bodyPr>
          <a:lstStyle/>
          <a:p>
            <a:r>
              <a:rPr lang="es-419" sz="4000" b="1" dirty="0"/>
              <a:t>Tasa de abandono según Tipo de Contrato</a:t>
            </a:r>
            <a:endParaRPr lang="en-US" sz="4000" b="1" dirty="0"/>
          </a:p>
        </p:txBody>
      </p:sp>
      <p:sp>
        <p:nvSpPr>
          <p:cNvPr id="4" name="Footer Placeholder 3">
            <a:extLst>
              <a:ext uri="{FF2B5EF4-FFF2-40B4-BE49-F238E27FC236}">
                <a16:creationId xmlns:a16="http://schemas.microsoft.com/office/drawing/2014/main" id="{51ABBF32-3325-469A-8EEB-013447201520}"/>
              </a:ext>
            </a:extLst>
          </p:cNvPr>
          <p:cNvSpPr>
            <a:spLocks noGrp="1"/>
          </p:cNvSpPr>
          <p:nvPr>
            <p:ph type="ftr" sz="quarter" idx="11"/>
          </p:nvPr>
        </p:nvSpPr>
        <p:spPr/>
        <p:txBody>
          <a:bodyPr/>
          <a:lstStyle/>
          <a:p>
            <a:r>
              <a:rPr lang="en-US"/>
              <a:t>Ignacio Majo - Data Scientist Jr - Oracle Next Education</a:t>
            </a:r>
          </a:p>
        </p:txBody>
      </p:sp>
      <p:pic>
        <p:nvPicPr>
          <p:cNvPr id="11" name="Content Placeholder 7">
            <a:extLst>
              <a:ext uri="{FF2B5EF4-FFF2-40B4-BE49-F238E27FC236}">
                <a16:creationId xmlns:a16="http://schemas.microsoft.com/office/drawing/2014/main" id="{A958647D-283F-4926-872F-EAC24F14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84" y="2517885"/>
            <a:ext cx="5639228" cy="2523061"/>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4EAA427-1CD4-4F46-8AF2-19E3276F7B22}"/>
              </a:ext>
            </a:extLst>
          </p:cNvPr>
          <p:cNvSpPr txBox="1"/>
          <p:nvPr/>
        </p:nvSpPr>
        <p:spPr>
          <a:xfrm>
            <a:off x="6920917" y="2358961"/>
            <a:ext cx="4890782" cy="3046988"/>
          </a:xfrm>
          <a:prstGeom prst="rect">
            <a:avLst/>
          </a:prstGeom>
          <a:noFill/>
        </p:spPr>
        <p:txBody>
          <a:bodyPr wrap="square" rtlCol="0">
            <a:spAutoFit/>
          </a:bodyPr>
          <a:lstStyle/>
          <a:p>
            <a:r>
              <a:rPr lang="es-419" sz="1600" b="1" dirty="0"/>
              <a:t>Expectativa de abandono al adquirir contratos mensuales:</a:t>
            </a:r>
          </a:p>
          <a:p>
            <a:endParaRPr lang="es-419" sz="1600" b="1" dirty="0"/>
          </a:p>
          <a:p>
            <a:pPr marL="285750" indent="-285750">
              <a:buFont typeface="Arial" panose="020B0604020202020204" pitchFamily="34" charset="0"/>
              <a:buChar char="•"/>
            </a:pPr>
            <a:r>
              <a:rPr lang="es-419" sz="1600" dirty="0"/>
              <a:t>La tasa de abandono de clientes que adquieren contratos </a:t>
            </a:r>
            <a:r>
              <a:rPr lang="es-419" sz="1600" b="1" dirty="0"/>
              <a:t>Mes a Mes</a:t>
            </a:r>
            <a:r>
              <a:rPr lang="es-419" sz="1600" dirty="0"/>
              <a:t> es </a:t>
            </a:r>
            <a:r>
              <a:rPr lang="es-419" sz="1600" b="1" dirty="0"/>
              <a:t>casi cuatro veces más</a:t>
            </a:r>
            <a:r>
              <a:rPr lang="es-419" sz="1600" dirty="0"/>
              <a:t> alta que aquellos que contratan servicios </a:t>
            </a:r>
            <a:r>
              <a:rPr lang="es-419" sz="1600" b="1" dirty="0"/>
              <a:t>por un año.</a:t>
            </a:r>
          </a:p>
          <a:p>
            <a:pPr marL="285750" indent="-285750">
              <a:buFont typeface="Arial" panose="020B0604020202020204" pitchFamily="34" charset="0"/>
              <a:buChar char="•"/>
            </a:pPr>
            <a:endParaRPr lang="es-419" sz="1600" b="1" dirty="0"/>
          </a:p>
          <a:p>
            <a:pPr marL="285750" indent="-285750">
              <a:buFont typeface="Arial" panose="020B0604020202020204" pitchFamily="34" charset="0"/>
              <a:buChar char="•"/>
            </a:pPr>
            <a:r>
              <a:rPr lang="es-ES" sz="1600" dirty="0"/>
              <a:t>Esta diferencia marca una oportunidad clave: </a:t>
            </a:r>
            <a:r>
              <a:rPr lang="es-ES" sz="1600" b="1" dirty="0"/>
              <a:t>incentivar contratos a largo plazo podría reducir drásticamente la tasa de abandono</a:t>
            </a:r>
            <a:r>
              <a:rPr lang="es-ES" sz="1600" dirty="0"/>
              <a:t>.</a:t>
            </a:r>
            <a:endParaRPr lang="en-US" sz="1600" dirty="0"/>
          </a:p>
          <a:p>
            <a:pPr marL="285750" indent="-285750">
              <a:buFont typeface="Arial" panose="020B0604020202020204" pitchFamily="34" charset="0"/>
              <a:buChar char="•"/>
            </a:pPr>
            <a:endParaRPr lang="es-419" sz="1600" b="1" dirty="0"/>
          </a:p>
        </p:txBody>
      </p:sp>
    </p:spTree>
    <p:extLst>
      <p:ext uri="{BB962C8B-B14F-4D97-AF65-F5344CB8AC3E}">
        <p14:creationId xmlns:p14="http://schemas.microsoft.com/office/powerpoint/2010/main" val="1924043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85203612-27DB-4532-9F0D-C49E968C8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53B632AE-9F4D-4FDD-8477-2D0CF6B11B30}"/>
              </a:ext>
            </a:extLst>
          </p:cNvPr>
          <p:cNvSpPr>
            <a:spLocks noGrp="1"/>
          </p:cNvSpPr>
          <p:nvPr>
            <p:ph type="title"/>
          </p:nvPr>
        </p:nvSpPr>
        <p:spPr/>
        <p:txBody>
          <a:bodyPr/>
          <a:lstStyle/>
          <a:p>
            <a:pPr algn="ctr"/>
            <a:r>
              <a:rPr lang="es-419" b="1" dirty="0"/>
              <a:t>Métodos de Pago (Payment Method)</a:t>
            </a:r>
            <a:endParaRPr lang="en-US" b="1" dirty="0"/>
          </a:p>
        </p:txBody>
      </p:sp>
      <p:pic>
        <p:nvPicPr>
          <p:cNvPr id="7" name="Content Placeholder 6">
            <a:extLst>
              <a:ext uri="{FF2B5EF4-FFF2-40B4-BE49-F238E27FC236}">
                <a16:creationId xmlns:a16="http://schemas.microsoft.com/office/drawing/2014/main" id="{2358A9F3-C0A6-479C-A721-FD0D013A4A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245" y="2438891"/>
            <a:ext cx="6724245" cy="246195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75725924-41FE-4925-92B3-E5F8F407BF6B}"/>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14FD7ECE-304A-4B29-92DB-EE84C3FF8D71}"/>
              </a:ext>
            </a:extLst>
          </p:cNvPr>
          <p:cNvSpPr txBox="1"/>
          <p:nvPr/>
        </p:nvSpPr>
        <p:spPr>
          <a:xfrm>
            <a:off x="7315200" y="1884472"/>
            <a:ext cx="4587555" cy="4278094"/>
          </a:xfrm>
          <a:prstGeom prst="rect">
            <a:avLst/>
          </a:prstGeom>
          <a:noFill/>
        </p:spPr>
        <p:txBody>
          <a:bodyPr wrap="square" rtlCol="0">
            <a:spAutoFit/>
          </a:bodyPr>
          <a:lstStyle/>
          <a:p>
            <a:r>
              <a:rPr lang="es-419" sz="1600" b="1" dirty="0"/>
              <a:t>Los  Métodos de Pago automático repercuten positivamente en la satisfacción del cliente:</a:t>
            </a:r>
          </a:p>
          <a:p>
            <a:endParaRPr lang="es-419" sz="1600" b="1" dirty="0"/>
          </a:p>
          <a:p>
            <a:pPr marL="285750" indent="-285750">
              <a:buFont typeface="Arial" panose="020B0604020202020204" pitchFamily="34" charset="0"/>
              <a:buChar char="•"/>
            </a:pPr>
            <a:r>
              <a:rPr lang="es-ES" sz="1600" dirty="0"/>
              <a:t>Los métodos de pago automático, </a:t>
            </a:r>
            <a:r>
              <a:rPr lang="es-ES" sz="1600" b="1" dirty="0"/>
              <a:t>Transferencia Bancaria </a:t>
            </a:r>
            <a:r>
              <a:rPr lang="es-ES" sz="1600" b="1" i="1" dirty="0"/>
              <a:t>(Bank transfer)</a:t>
            </a:r>
            <a:r>
              <a:rPr lang="es-ES" sz="1600" dirty="0"/>
              <a:t> y </a:t>
            </a:r>
            <a:r>
              <a:rPr lang="es-ES" sz="1600" b="1" dirty="0"/>
              <a:t>Tarjeta de Crédito </a:t>
            </a:r>
            <a:r>
              <a:rPr lang="es-ES" sz="1600" b="1" i="1" dirty="0"/>
              <a:t>(Credit Card)</a:t>
            </a:r>
            <a:r>
              <a:rPr lang="es-ES" sz="1600" dirty="0"/>
              <a:t>,</a:t>
            </a:r>
            <a:r>
              <a:rPr lang="es-ES" sz="1600" b="1" dirty="0"/>
              <a:t> </a:t>
            </a:r>
            <a:r>
              <a:rPr lang="es-ES" sz="1600" dirty="0"/>
              <a:t>presentan la </a:t>
            </a:r>
            <a:r>
              <a:rPr lang="es-ES" sz="1600" b="1" dirty="0"/>
              <a:t>tasa de abandono más baja</a:t>
            </a:r>
            <a:r>
              <a:rPr lang="es-ES" sz="1600" dirty="0"/>
              <a:t>. </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Esto puede deberse a mayor comodidad, seguridad en cuanto a las fechas de pago evitando así la suspensión del servicio, u otros factores que no se encuentran presentes en el conjunto de datos para su análisis.</a:t>
            </a:r>
          </a:p>
          <a:p>
            <a:pPr marL="285750" indent="-285750">
              <a:buFont typeface="Arial" panose="020B0604020202020204" pitchFamily="34" charset="0"/>
              <a:buChar char="•"/>
            </a:pPr>
            <a:endParaRPr lang="es-ES" sz="1600" dirty="0"/>
          </a:p>
          <a:p>
            <a:r>
              <a:rPr lang="es-ES" sz="1600" dirty="0"/>
              <a:t>Estos métodos parecen actuar como facilitadores de la retención.</a:t>
            </a:r>
            <a:endParaRPr lang="es-419" sz="1600" dirty="0"/>
          </a:p>
        </p:txBody>
      </p:sp>
    </p:spTree>
    <p:extLst>
      <p:ext uri="{BB962C8B-B14F-4D97-AF65-F5344CB8AC3E}">
        <p14:creationId xmlns:p14="http://schemas.microsoft.com/office/powerpoint/2010/main" val="104529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20E65F5-9640-4A93-B943-299C6D5487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80FE17CD-805A-4E76-BD03-D3AF0D6EC9A4}"/>
              </a:ext>
            </a:extLst>
          </p:cNvPr>
          <p:cNvSpPr>
            <a:spLocks noGrp="1"/>
          </p:cNvSpPr>
          <p:nvPr>
            <p:ph type="title"/>
          </p:nvPr>
        </p:nvSpPr>
        <p:spPr>
          <a:xfrm>
            <a:off x="838200" y="1025294"/>
            <a:ext cx="10515600" cy="1325563"/>
          </a:xfrm>
        </p:spPr>
        <p:txBody>
          <a:bodyPr/>
          <a:lstStyle/>
          <a:p>
            <a:r>
              <a:rPr lang="es-419" b="1" dirty="0">
                <a:latin typeface="Segoe UI" panose="020B0502040204020203" pitchFamily="34" charset="0"/>
                <a:cs typeface="Segoe UI" panose="020B0502040204020203" pitchFamily="34" charset="0"/>
              </a:rPr>
              <a:t>Objetivo</a:t>
            </a:r>
            <a:r>
              <a:rPr lang="es-419"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E62AE5FF-E820-4692-B9D1-E317698013A6}"/>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06104242-011A-4521-9160-8B1BA2B92233}"/>
              </a:ext>
            </a:extLst>
          </p:cNvPr>
          <p:cNvSpPr txBox="1"/>
          <p:nvPr/>
        </p:nvSpPr>
        <p:spPr>
          <a:xfrm>
            <a:off x="838200" y="2922560"/>
            <a:ext cx="10338732" cy="1754326"/>
          </a:xfrm>
          <a:prstGeom prst="rect">
            <a:avLst/>
          </a:prstGeom>
          <a:noFill/>
        </p:spPr>
        <p:txBody>
          <a:bodyPr wrap="square" rtlCol="0">
            <a:spAutoFit/>
          </a:bodyPr>
          <a:lstStyle/>
          <a:p>
            <a:r>
              <a:rPr lang="es-419" dirty="0">
                <a:latin typeface="Segoe UI" panose="020B0502040204020203" pitchFamily="34" charset="0"/>
                <a:cs typeface="Segoe UI" panose="020B0502040204020203" pitchFamily="34" charset="0"/>
              </a:rPr>
              <a:t>El presente análisis busca identificar los factores que más se relacionan con el abandono de clientes </a:t>
            </a:r>
            <a:r>
              <a:rPr lang="es-419" i="1" dirty="0">
                <a:latin typeface="Segoe UI" panose="020B0502040204020203" pitchFamily="34" charset="0"/>
                <a:cs typeface="Segoe UI" panose="020B0502040204020203" pitchFamily="34" charset="0"/>
              </a:rPr>
              <a:t>(Churn)</a:t>
            </a:r>
            <a:r>
              <a:rPr lang="es-419" dirty="0">
                <a:latin typeface="Segoe UI" panose="020B0502040204020203" pitchFamily="34" charset="0"/>
                <a:cs typeface="Segoe UI" panose="020B0502040204020203" pitchFamily="34" charset="0"/>
              </a:rPr>
              <a:t> en un proveedor de servicios telefónicos.</a:t>
            </a:r>
          </a:p>
          <a:p>
            <a:endParaRPr lang="es-419" dirty="0">
              <a:latin typeface="Segoe UI" panose="020B0502040204020203" pitchFamily="34" charset="0"/>
              <a:cs typeface="Segoe UI" panose="020B0502040204020203" pitchFamily="34" charset="0"/>
            </a:endParaRPr>
          </a:p>
          <a:p>
            <a:r>
              <a:rPr lang="es-419" dirty="0">
                <a:latin typeface="Segoe UI" panose="020B0502040204020203" pitchFamily="34" charset="0"/>
                <a:cs typeface="Segoe UI" panose="020B0502040204020203" pitchFamily="34" charset="0"/>
              </a:rPr>
              <a:t>Para ello, se exploraron diferentes variables presentes en la base de datos provista por la empresa en busca de patrones que puedan servir como guía para el entendimiento de este fenómeno y así desarrollar alertas tempranas y estrategias de retención.</a:t>
            </a:r>
          </a:p>
        </p:txBody>
      </p:sp>
      <p:pic>
        <p:nvPicPr>
          <p:cNvPr id="18" name="Picture 17">
            <a:extLst>
              <a:ext uri="{FF2B5EF4-FFF2-40B4-BE49-F238E27FC236}">
                <a16:creationId xmlns:a16="http://schemas.microsoft.com/office/drawing/2014/main" id="{E9CAD73A-7D29-4225-A9C7-4350E25201A3}"/>
              </a:ext>
            </a:extLst>
          </p:cNvPr>
          <p:cNvPicPr>
            <a:picLocks noChangeAspect="1"/>
          </p:cNvPicPr>
          <p:nvPr/>
        </p:nvPicPr>
        <p:blipFill>
          <a:blip r:embed="rId3"/>
          <a:stretch>
            <a:fillRect/>
          </a:stretch>
        </p:blipFill>
        <p:spPr>
          <a:xfrm>
            <a:off x="9952498" y="224243"/>
            <a:ext cx="1949664" cy="1949664"/>
          </a:xfrm>
          <a:prstGeom prst="rect">
            <a:avLst/>
          </a:prstGeom>
        </p:spPr>
      </p:pic>
    </p:spTree>
    <p:extLst>
      <p:ext uri="{BB962C8B-B14F-4D97-AF65-F5344CB8AC3E}">
        <p14:creationId xmlns:p14="http://schemas.microsoft.com/office/powerpoint/2010/main" val="2707523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5A415B82-2D78-4E30-A021-7CF5CCF25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62712ABC-F4C2-41E5-AEC7-DE53E91B693C}"/>
              </a:ext>
            </a:extLst>
          </p:cNvPr>
          <p:cNvSpPr>
            <a:spLocks noGrp="1"/>
          </p:cNvSpPr>
          <p:nvPr>
            <p:ph type="title"/>
          </p:nvPr>
        </p:nvSpPr>
        <p:spPr>
          <a:xfrm>
            <a:off x="838200" y="156317"/>
            <a:ext cx="10515600" cy="1325563"/>
          </a:xfrm>
        </p:spPr>
        <p:txBody>
          <a:bodyPr>
            <a:normAutofit/>
          </a:bodyPr>
          <a:lstStyle/>
          <a:p>
            <a:r>
              <a:rPr lang="es-419" sz="4000" b="1" dirty="0"/>
              <a:t>Tasa de abandono según Método de Pago</a:t>
            </a:r>
            <a:endParaRPr lang="en-US" sz="4000" b="1" dirty="0"/>
          </a:p>
        </p:txBody>
      </p:sp>
      <p:pic>
        <p:nvPicPr>
          <p:cNvPr id="7" name="Content Placeholder 6">
            <a:extLst>
              <a:ext uri="{FF2B5EF4-FFF2-40B4-BE49-F238E27FC236}">
                <a16:creationId xmlns:a16="http://schemas.microsoft.com/office/drawing/2014/main" id="{05D37E96-7CA5-4DCE-88DB-7224CC61C7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921" y="2055814"/>
            <a:ext cx="5394971" cy="356007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E7DD2A59-6CAA-4596-8A33-23D1EFA9B30E}"/>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5A2F728B-4ACE-426A-ADDD-27A3713D0C5F}"/>
              </a:ext>
            </a:extLst>
          </p:cNvPr>
          <p:cNvSpPr txBox="1"/>
          <p:nvPr/>
        </p:nvSpPr>
        <p:spPr>
          <a:xfrm>
            <a:off x="6452110" y="1620525"/>
            <a:ext cx="4901690" cy="4031873"/>
          </a:xfrm>
          <a:prstGeom prst="rect">
            <a:avLst/>
          </a:prstGeom>
          <a:noFill/>
        </p:spPr>
        <p:txBody>
          <a:bodyPr wrap="square" rtlCol="0">
            <a:spAutoFit/>
          </a:bodyPr>
          <a:lstStyle/>
          <a:p>
            <a:r>
              <a:rPr lang="es-ES" sz="1600" b="1" dirty="0"/>
              <a:t>Problemas relacionados a Facturas Electrónicas:</a:t>
            </a:r>
          </a:p>
          <a:p>
            <a:endParaRPr lang="es-ES" sz="1600" dirty="0"/>
          </a:p>
          <a:p>
            <a:pPr marL="285750" indent="-285750">
              <a:buFont typeface="Arial" panose="020B0604020202020204" pitchFamily="34" charset="0"/>
              <a:buChar char="•"/>
            </a:pPr>
            <a:r>
              <a:rPr lang="es-ES" sz="1600" b="1" dirty="0"/>
              <a:t>Factura electrónica </a:t>
            </a:r>
            <a:r>
              <a:rPr lang="es-ES" sz="1600" b="1" i="1" dirty="0"/>
              <a:t>(Electronic check)</a:t>
            </a:r>
            <a:r>
              <a:rPr lang="es-ES" sz="1600" b="1" dirty="0"/>
              <a:t> </a:t>
            </a:r>
            <a:r>
              <a:rPr lang="es-ES" sz="1600" dirty="0"/>
              <a:t>muestra la </a:t>
            </a:r>
            <a:r>
              <a:rPr lang="es-ES" sz="1600" b="1" dirty="0"/>
              <a:t>tasa de abandono más alta</a:t>
            </a:r>
            <a:r>
              <a:rPr lang="es-ES" sz="1600" dirty="0"/>
              <a:t>. </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Una hipótesis plausible es que el envío de facturas por correo electrónico puede derivar en </a:t>
            </a:r>
            <a:r>
              <a:rPr lang="es-ES" sz="1600" b="1" dirty="0"/>
              <a:t>pérdida</a:t>
            </a:r>
            <a:r>
              <a:rPr lang="es-ES" sz="1600" dirty="0"/>
              <a:t> o </a:t>
            </a:r>
            <a:r>
              <a:rPr lang="es-ES" sz="1600" b="1" dirty="0"/>
              <a:t>desatención del mensaje</a:t>
            </a:r>
            <a:r>
              <a:rPr lang="es-ES" sz="1600" dirty="0"/>
              <a:t>, lo cual provocaría demoras en el pago y potencial suspensión del servicio. </a:t>
            </a:r>
          </a:p>
          <a:p>
            <a:pPr marL="285750" indent="-285750">
              <a:buFont typeface="Arial" panose="020B0604020202020204" pitchFamily="34" charset="0"/>
              <a:buChar char="•"/>
            </a:pPr>
            <a:endParaRPr lang="es-ES" sz="1600" dirty="0"/>
          </a:p>
          <a:p>
            <a:endParaRPr lang="es-ES" sz="1600" dirty="0"/>
          </a:p>
          <a:p>
            <a:pPr marL="285750" indent="-285750">
              <a:buFont typeface="Arial" panose="020B0604020202020204" pitchFamily="34" charset="0"/>
              <a:buChar char="•"/>
            </a:pPr>
            <a:endParaRPr lang="es-ES" sz="1600" dirty="0"/>
          </a:p>
          <a:p>
            <a:r>
              <a:rPr lang="es-ES" sz="1600" dirty="0"/>
              <a:t>Esto convierte al método </a:t>
            </a:r>
            <a:r>
              <a:rPr lang="es-ES" sz="1600" i="1" dirty="0"/>
              <a:t>Electronic Check</a:t>
            </a:r>
            <a:r>
              <a:rPr lang="es-ES" sz="1600" dirty="0"/>
              <a:t> en un posible punto crítico de intervención para reducir la evasión.</a:t>
            </a:r>
            <a:endParaRPr lang="en-US" sz="1600" dirty="0"/>
          </a:p>
        </p:txBody>
      </p:sp>
    </p:spTree>
    <p:extLst>
      <p:ext uri="{BB962C8B-B14F-4D97-AF65-F5344CB8AC3E}">
        <p14:creationId xmlns:p14="http://schemas.microsoft.com/office/powerpoint/2010/main" val="773822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6" name="Title 1">
            <a:extLst>
              <a:ext uri="{FF2B5EF4-FFF2-40B4-BE49-F238E27FC236}">
                <a16:creationId xmlns:a16="http://schemas.microsoft.com/office/drawing/2014/main" id="{BA188EA7-53D1-475E-91FC-CA1C4C0F0759}"/>
              </a:ext>
            </a:extLst>
          </p:cNvPr>
          <p:cNvSpPr txBox="1">
            <a:spLocks/>
          </p:cNvSpPr>
          <p:nvPr/>
        </p:nvSpPr>
        <p:spPr>
          <a:xfrm>
            <a:off x="838200" y="23449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6000" b="1" dirty="0"/>
              <a:t>Perfil del Cliente</a:t>
            </a:r>
            <a:endParaRPr lang="en-US" sz="6000" b="1" dirty="0"/>
          </a:p>
        </p:txBody>
      </p:sp>
    </p:spTree>
    <p:extLst>
      <p:ext uri="{BB962C8B-B14F-4D97-AF65-F5344CB8AC3E}">
        <p14:creationId xmlns:p14="http://schemas.microsoft.com/office/powerpoint/2010/main" val="266793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DAA4F8B1-45DF-47DD-89EC-E2D2B7AF6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FE7F1A65-0DAF-41CA-9067-52CCC22801F5}"/>
              </a:ext>
            </a:extLst>
          </p:cNvPr>
          <p:cNvSpPr>
            <a:spLocks noGrp="1"/>
          </p:cNvSpPr>
          <p:nvPr>
            <p:ph type="title"/>
          </p:nvPr>
        </p:nvSpPr>
        <p:spPr>
          <a:xfrm>
            <a:off x="838200" y="136525"/>
            <a:ext cx="10515600" cy="1325563"/>
          </a:xfrm>
        </p:spPr>
        <p:txBody>
          <a:bodyPr/>
          <a:lstStyle/>
          <a:p>
            <a:pPr algn="ctr"/>
            <a:r>
              <a:rPr lang="es-419" b="1" dirty="0"/>
              <a:t>Condición de Adulto Mayor </a:t>
            </a:r>
            <a:br>
              <a:rPr lang="es-419" b="1" dirty="0"/>
            </a:br>
            <a:r>
              <a:rPr lang="es-419" b="1" dirty="0"/>
              <a:t>(Senior Citizen)</a:t>
            </a:r>
            <a:endParaRPr lang="en-US" b="1" dirty="0"/>
          </a:p>
        </p:txBody>
      </p:sp>
      <p:pic>
        <p:nvPicPr>
          <p:cNvPr id="8" name="Content Placeholder 7">
            <a:extLst>
              <a:ext uri="{FF2B5EF4-FFF2-40B4-BE49-F238E27FC236}">
                <a16:creationId xmlns:a16="http://schemas.microsoft.com/office/drawing/2014/main" id="{57688F0A-5832-46B6-83D2-F313E81237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0479" y="2030135"/>
            <a:ext cx="5064645" cy="394846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C24302A-2491-4A62-8D2C-0006F63F32F3}"/>
              </a:ext>
            </a:extLst>
          </p:cNvPr>
          <p:cNvSpPr>
            <a:spLocks noGrp="1"/>
          </p:cNvSpPr>
          <p:nvPr>
            <p:ph type="ftr" sz="quarter" idx="11"/>
          </p:nvPr>
        </p:nvSpPr>
        <p:spPr/>
        <p:txBody>
          <a:bodyPr/>
          <a:lstStyle/>
          <a:p>
            <a:r>
              <a:rPr lang="en-US"/>
              <a:t>Ignacio Majo - Data Scientist Jr - Oracle Next Education</a:t>
            </a:r>
          </a:p>
        </p:txBody>
      </p:sp>
      <p:sp>
        <p:nvSpPr>
          <p:cNvPr id="9" name="TextBox 8">
            <a:extLst>
              <a:ext uri="{FF2B5EF4-FFF2-40B4-BE49-F238E27FC236}">
                <a16:creationId xmlns:a16="http://schemas.microsoft.com/office/drawing/2014/main" id="{C22C93B0-A975-4AF7-A8A9-C67D997C3FAF}"/>
              </a:ext>
            </a:extLst>
          </p:cNvPr>
          <p:cNvSpPr txBox="1"/>
          <p:nvPr/>
        </p:nvSpPr>
        <p:spPr>
          <a:xfrm>
            <a:off x="6862195" y="2192944"/>
            <a:ext cx="4723001" cy="3785652"/>
          </a:xfrm>
          <a:prstGeom prst="rect">
            <a:avLst/>
          </a:prstGeom>
          <a:noFill/>
        </p:spPr>
        <p:txBody>
          <a:bodyPr wrap="square" rtlCol="0">
            <a:spAutoFit/>
          </a:bodyPr>
          <a:lstStyle/>
          <a:p>
            <a:r>
              <a:rPr lang="es-419" sz="1600" b="1" dirty="0"/>
              <a:t>Adultos mayores disconformes:</a:t>
            </a:r>
          </a:p>
          <a:p>
            <a:endParaRPr lang="es-419" sz="1600" b="1" dirty="0"/>
          </a:p>
          <a:p>
            <a:endParaRPr lang="es-419" sz="1600" b="1" dirty="0"/>
          </a:p>
          <a:p>
            <a:r>
              <a:rPr lang="es-419" sz="1600" dirty="0"/>
              <a:t>Es posible observar que las barras para el segmento de clientes que cumplen con la condición de </a:t>
            </a:r>
            <a:r>
              <a:rPr lang="es-419" sz="1600" b="1" dirty="0"/>
              <a:t>Senior Citizen (65 años o más)</a:t>
            </a:r>
            <a:r>
              <a:rPr lang="es-419" sz="1600" dirty="0"/>
              <a:t> son prácticamente iguales para aquellos que permanecen en la empresa como para los que abandonan</a:t>
            </a:r>
            <a:endParaRPr lang="en-US" sz="1600" dirty="0"/>
          </a:p>
          <a:p>
            <a:endParaRPr lang="es-419" sz="1600" b="1" dirty="0"/>
          </a:p>
          <a:p>
            <a:r>
              <a:rPr lang="es-419" sz="1600" dirty="0"/>
              <a:t>Esto muestra que la tendencia de abandono </a:t>
            </a:r>
            <a:r>
              <a:rPr lang="es-419" sz="1600" b="1" dirty="0"/>
              <a:t>Adultos Mayores </a:t>
            </a:r>
            <a:r>
              <a:rPr lang="es-419" sz="1600" dirty="0"/>
              <a:t>es notablemente más elevada que la de clientes que no pertenecen a este segmento demográfico.</a:t>
            </a:r>
          </a:p>
          <a:p>
            <a:pPr marL="285750" indent="-285750">
              <a:buFont typeface="Arial" panose="020B0604020202020204" pitchFamily="34" charset="0"/>
              <a:buChar char="•"/>
            </a:pPr>
            <a:endParaRPr lang="es-419" sz="1600" dirty="0"/>
          </a:p>
        </p:txBody>
      </p:sp>
    </p:spTree>
    <p:extLst>
      <p:ext uri="{BB962C8B-B14F-4D97-AF65-F5344CB8AC3E}">
        <p14:creationId xmlns:p14="http://schemas.microsoft.com/office/powerpoint/2010/main" val="87734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6C3617E9-34D4-42A0-B5B7-F4AF228F4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FEFD1AEF-0729-4A0C-9CDC-068CACBF0DAC}"/>
              </a:ext>
            </a:extLst>
          </p:cNvPr>
          <p:cNvSpPr>
            <a:spLocks noGrp="1"/>
          </p:cNvSpPr>
          <p:nvPr>
            <p:ph type="title"/>
          </p:nvPr>
        </p:nvSpPr>
        <p:spPr/>
        <p:txBody>
          <a:bodyPr>
            <a:normAutofit/>
          </a:bodyPr>
          <a:lstStyle/>
          <a:p>
            <a:r>
              <a:rPr lang="es-419" sz="4000" b="1" dirty="0"/>
              <a:t>Proporción de utilización Métodos de Pago de Adultos Mayores que abandonan</a:t>
            </a:r>
            <a:endParaRPr lang="en-US" sz="4000" b="1" dirty="0"/>
          </a:p>
        </p:txBody>
      </p:sp>
      <p:pic>
        <p:nvPicPr>
          <p:cNvPr id="7" name="Content Placeholder 6">
            <a:extLst>
              <a:ext uri="{FF2B5EF4-FFF2-40B4-BE49-F238E27FC236}">
                <a16:creationId xmlns:a16="http://schemas.microsoft.com/office/drawing/2014/main" id="{1D80667D-790E-4BFC-BDE0-B5A603ABBC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711" y="2696112"/>
            <a:ext cx="5760732" cy="2654813"/>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33599E2-E542-4252-BC6E-82A0FE9E46EE}"/>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6CC65433-87DA-4998-BFCC-1DD66B7C0AF9}"/>
              </a:ext>
            </a:extLst>
          </p:cNvPr>
          <p:cNvSpPr txBox="1"/>
          <p:nvPr/>
        </p:nvSpPr>
        <p:spPr>
          <a:xfrm>
            <a:off x="6476301" y="2294083"/>
            <a:ext cx="5469622" cy="3293209"/>
          </a:xfrm>
          <a:prstGeom prst="rect">
            <a:avLst/>
          </a:prstGeom>
          <a:noFill/>
        </p:spPr>
        <p:txBody>
          <a:bodyPr wrap="square" rtlCol="0">
            <a:spAutoFit/>
          </a:bodyPr>
          <a:lstStyle/>
          <a:p>
            <a:r>
              <a:rPr lang="es-419" sz="1600" b="1" dirty="0"/>
              <a:t>Posible enfrentamiento de barreras tecnológicas para clientes pertenecientes al segmento Senior Citizen:</a:t>
            </a:r>
          </a:p>
          <a:p>
            <a:endParaRPr lang="es-419" sz="1600" b="1" dirty="0"/>
          </a:p>
          <a:p>
            <a:r>
              <a:rPr lang="es-419" sz="1600" dirty="0"/>
              <a:t>Confirmando lo visto anteriormente en cuanto a la tasa de abandono y el método de pago utilizado, el </a:t>
            </a:r>
            <a:r>
              <a:rPr lang="es-419" sz="1600" b="1" dirty="0"/>
              <a:t>66.6%</a:t>
            </a:r>
            <a:r>
              <a:rPr lang="es-419" sz="1600" dirty="0"/>
              <a:t> de </a:t>
            </a:r>
            <a:r>
              <a:rPr lang="es-419" sz="1600" b="1" dirty="0"/>
              <a:t>Adultos Mayores </a:t>
            </a:r>
            <a:r>
              <a:rPr lang="es-419" sz="1600" dirty="0"/>
              <a:t>que abandonan utiliza </a:t>
            </a:r>
            <a:r>
              <a:rPr lang="es-419" sz="1600" b="1" dirty="0"/>
              <a:t>Factura Electrónica </a:t>
            </a:r>
            <a:r>
              <a:rPr lang="es-419" sz="1600" b="1" i="1" dirty="0"/>
              <a:t>(Electronic Check)</a:t>
            </a:r>
            <a:r>
              <a:rPr lang="es-419" sz="1600" b="1" dirty="0"/>
              <a:t> </a:t>
            </a:r>
            <a:r>
              <a:rPr lang="es-419" sz="1600" dirty="0"/>
              <a:t>para pagar por sus servicios.</a:t>
            </a:r>
          </a:p>
          <a:p>
            <a:endParaRPr lang="en-US" sz="1600" dirty="0"/>
          </a:p>
          <a:p>
            <a:r>
              <a:rPr lang="es-ES" sz="1600" dirty="0"/>
              <a:t>Esto sugiere que podrían existir </a:t>
            </a:r>
            <a:r>
              <a:rPr lang="es-ES" sz="1600" b="1" dirty="0"/>
              <a:t>dificultades de adaptación tecnológica o inconvenientes operativos </a:t>
            </a:r>
            <a:r>
              <a:rPr lang="es-ES" sz="1600" dirty="0"/>
              <a:t>con este método, especialmente entre clientes de mayor edad.</a:t>
            </a:r>
            <a:endParaRPr lang="en-US" sz="1600" dirty="0"/>
          </a:p>
        </p:txBody>
      </p:sp>
    </p:spTree>
    <p:extLst>
      <p:ext uri="{BB962C8B-B14F-4D97-AF65-F5344CB8AC3E}">
        <p14:creationId xmlns:p14="http://schemas.microsoft.com/office/powerpoint/2010/main" val="361659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08504E07-F839-46C6-888A-E130D0CFA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5283FF00-EFB8-4C49-9BAC-5119AF8FDA66}"/>
              </a:ext>
            </a:extLst>
          </p:cNvPr>
          <p:cNvSpPr>
            <a:spLocks noGrp="1"/>
          </p:cNvSpPr>
          <p:nvPr>
            <p:ph type="title"/>
          </p:nvPr>
        </p:nvSpPr>
        <p:spPr/>
        <p:txBody>
          <a:bodyPr>
            <a:normAutofit/>
          </a:bodyPr>
          <a:lstStyle/>
          <a:p>
            <a:r>
              <a:rPr lang="es-419" sz="4000" b="1" dirty="0"/>
              <a:t>Tasa de abandono de Adultos Mayores</a:t>
            </a:r>
            <a:endParaRPr lang="en-US" sz="4000" b="1" dirty="0"/>
          </a:p>
        </p:txBody>
      </p:sp>
      <p:pic>
        <p:nvPicPr>
          <p:cNvPr id="7" name="Content Placeholder 6">
            <a:extLst>
              <a:ext uri="{FF2B5EF4-FFF2-40B4-BE49-F238E27FC236}">
                <a16:creationId xmlns:a16="http://schemas.microsoft.com/office/drawing/2014/main" id="{75FC5A74-B048-4FE7-A184-933E2CEE72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301" y="2485512"/>
            <a:ext cx="5504699" cy="264566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673DB7D-182B-4DD8-8870-C57E02856AFF}"/>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857FB397-5BE4-4BDA-9467-AFA9C71D0C7E}"/>
              </a:ext>
            </a:extLst>
          </p:cNvPr>
          <p:cNvSpPr txBox="1"/>
          <p:nvPr/>
        </p:nvSpPr>
        <p:spPr>
          <a:xfrm>
            <a:off x="6938045" y="2014597"/>
            <a:ext cx="4848837" cy="4524315"/>
          </a:xfrm>
          <a:prstGeom prst="rect">
            <a:avLst/>
          </a:prstGeom>
          <a:noFill/>
        </p:spPr>
        <p:txBody>
          <a:bodyPr wrap="square" rtlCol="0">
            <a:spAutoFit/>
          </a:bodyPr>
          <a:lstStyle/>
          <a:p>
            <a:r>
              <a:rPr lang="es-419" sz="1600" b="1" dirty="0"/>
              <a:t>Segmento demográfico crítico:</a:t>
            </a:r>
            <a:endParaRPr lang="es-419" sz="1600" dirty="0"/>
          </a:p>
          <a:p>
            <a:endParaRPr lang="es-419" sz="1600" b="1" dirty="0"/>
          </a:p>
          <a:p>
            <a:r>
              <a:rPr lang="es-419" sz="1600" dirty="0"/>
              <a:t>Los </a:t>
            </a:r>
            <a:r>
              <a:rPr lang="es-419" sz="1600" b="1" dirty="0"/>
              <a:t>Adultos Mayores</a:t>
            </a:r>
            <a:r>
              <a:rPr lang="es-419" sz="1600" dirty="0"/>
              <a:t> presentan una tasa de abandono de casi el doble en comparación con aquellos clientes fuera de este grupo demográfico.</a:t>
            </a:r>
          </a:p>
          <a:p>
            <a:endParaRPr lang="es-419" sz="1600" dirty="0"/>
          </a:p>
          <a:p>
            <a:r>
              <a:rPr lang="es-419" sz="1600" dirty="0"/>
              <a:t>Una explicación posible </a:t>
            </a:r>
            <a:r>
              <a:rPr lang="es-ES" sz="1600" dirty="0"/>
              <a:t>podría ser que exista una </a:t>
            </a:r>
            <a:r>
              <a:rPr lang="es-ES" sz="1600" b="1" dirty="0"/>
              <a:t>brecha digital o dificultades de uso</a:t>
            </a:r>
            <a:r>
              <a:rPr lang="es-ES" sz="1600" dirty="0"/>
              <a:t>, abriendo oportunidades para implementar estrategias de </a:t>
            </a:r>
            <a:r>
              <a:rPr lang="es-ES" sz="1600" b="1" dirty="0"/>
              <a:t>acompañamiento</a:t>
            </a:r>
            <a:r>
              <a:rPr lang="es-ES" sz="1600" dirty="0"/>
              <a:t> y </a:t>
            </a:r>
            <a:r>
              <a:rPr lang="es-ES" sz="1600" b="1" dirty="0"/>
              <a:t>soporte personalizado</a:t>
            </a:r>
            <a:r>
              <a:rPr lang="es-ES" sz="1600" dirty="0"/>
              <a:t> que mejoren la experiencia de este segmento.</a:t>
            </a:r>
          </a:p>
          <a:p>
            <a:endParaRPr lang="es-ES" sz="1600" dirty="0"/>
          </a:p>
          <a:p>
            <a:r>
              <a:rPr lang="es-ES" sz="1600" dirty="0"/>
              <a:t>Este hallazgo revela una oportunidad estratégica para fortalecer la retención en un segmento vulnerable a través de </a:t>
            </a:r>
            <a:r>
              <a:rPr lang="es-ES" sz="1600" b="1" dirty="0"/>
              <a:t>soluciones inclusivas y accesibles.</a:t>
            </a:r>
            <a:endParaRPr lang="es-419" sz="1600" b="1" dirty="0"/>
          </a:p>
          <a:p>
            <a:endParaRPr lang="es-419" sz="1600" dirty="0"/>
          </a:p>
          <a:p>
            <a:endParaRPr lang="en-US" sz="1600" dirty="0"/>
          </a:p>
        </p:txBody>
      </p:sp>
    </p:spTree>
    <p:extLst>
      <p:ext uri="{BB962C8B-B14F-4D97-AF65-F5344CB8AC3E}">
        <p14:creationId xmlns:p14="http://schemas.microsoft.com/office/powerpoint/2010/main" val="394311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 y="0"/>
            <a:ext cx="12192000" cy="6860121"/>
          </a:xfrm>
          <a:prstGeom prst="rect">
            <a:avLst/>
          </a:prstGeom>
        </p:spPr>
      </p:pic>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6" name="Title 1">
            <a:extLst>
              <a:ext uri="{FF2B5EF4-FFF2-40B4-BE49-F238E27FC236}">
                <a16:creationId xmlns:a16="http://schemas.microsoft.com/office/drawing/2014/main" id="{BA188EA7-53D1-475E-91FC-CA1C4C0F0759}"/>
              </a:ext>
            </a:extLst>
          </p:cNvPr>
          <p:cNvSpPr txBox="1">
            <a:spLocks/>
          </p:cNvSpPr>
          <p:nvPr/>
        </p:nvSpPr>
        <p:spPr>
          <a:xfrm>
            <a:off x="444617" y="136525"/>
            <a:ext cx="10909183"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b="1" dirty="0"/>
              <a:t>Condición de familiar</a:t>
            </a:r>
          </a:p>
          <a:p>
            <a:pPr algn="ctr"/>
            <a:r>
              <a:rPr lang="es-419" b="1" dirty="0"/>
              <a:t>Pareja (Partner) y Personas a Cargo (</a:t>
            </a:r>
            <a:r>
              <a:rPr lang="es-419" b="1" dirty="0" err="1"/>
              <a:t>Dependets</a:t>
            </a:r>
            <a:r>
              <a:rPr lang="es-419" b="1" dirty="0"/>
              <a:t>)</a:t>
            </a:r>
            <a:endParaRPr lang="en-US" b="1" dirty="0"/>
          </a:p>
        </p:txBody>
      </p:sp>
      <p:pic>
        <p:nvPicPr>
          <p:cNvPr id="13" name="Content Placeholder 12">
            <a:extLst>
              <a:ext uri="{FF2B5EF4-FFF2-40B4-BE49-F238E27FC236}">
                <a16:creationId xmlns:a16="http://schemas.microsoft.com/office/drawing/2014/main" id="{4DB99B82-CA55-4970-B2BC-16194CEDAA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644" y="2225950"/>
            <a:ext cx="4709958" cy="387030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38B3208-95D7-4EFF-83C1-8D5958BD72D4}"/>
              </a:ext>
            </a:extLst>
          </p:cNvPr>
          <p:cNvSpPr txBox="1"/>
          <p:nvPr/>
        </p:nvSpPr>
        <p:spPr>
          <a:xfrm>
            <a:off x="882012" y="1720776"/>
            <a:ext cx="4555222" cy="338554"/>
          </a:xfrm>
          <a:prstGeom prst="rect">
            <a:avLst/>
          </a:prstGeom>
          <a:noFill/>
        </p:spPr>
        <p:txBody>
          <a:bodyPr wrap="square" rtlCol="0">
            <a:spAutoFit/>
          </a:bodyPr>
          <a:lstStyle/>
          <a:p>
            <a:r>
              <a:rPr lang="es-419" sz="1600" b="1" dirty="0"/>
              <a:t>Mayor fidelidad de clientes con pareja estable</a:t>
            </a:r>
          </a:p>
        </p:txBody>
      </p:sp>
      <p:pic>
        <p:nvPicPr>
          <p:cNvPr id="16" name="Picture 15">
            <a:extLst>
              <a:ext uri="{FF2B5EF4-FFF2-40B4-BE49-F238E27FC236}">
                <a16:creationId xmlns:a16="http://schemas.microsoft.com/office/drawing/2014/main" id="{D8678EE1-A243-4811-9D0A-EE7388400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503" y="2225950"/>
            <a:ext cx="4805753" cy="3870308"/>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1D31C309-3AA2-4F03-8AA0-C2B3D5FCF3F8}"/>
              </a:ext>
            </a:extLst>
          </p:cNvPr>
          <p:cNvSpPr txBox="1"/>
          <p:nvPr/>
        </p:nvSpPr>
        <p:spPr>
          <a:xfrm>
            <a:off x="6271505" y="1720776"/>
            <a:ext cx="4887747" cy="338554"/>
          </a:xfrm>
          <a:prstGeom prst="rect">
            <a:avLst/>
          </a:prstGeom>
          <a:noFill/>
        </p:spPr>
        <p:txBody>
          <a:bodyPr wrap="square" rtlCol="0">
            <a:spAutoFit/>
          </a:bodyPr>
          <a:lstStyle/>
          <a:p>
            <a:r>
              <a:rPr lang="es-419" sz="1600" b="1" dirty="0"/>
              <a:t>Mayor fidelidad de clientes con personas a cargo</a:t>
            </a:r>
          </a:p>
        </p:txBody>
      </p:sp>
    </p:spTree>
    <p:extLst>
      <p:ext uri="{BB962C8B-B14F-4D97-AF65-F5344CB8AC3E}">
        <p14:creationId xmlns:p14="http://schemas.microsoft.com/office/powerpoint/2010/main" val="2045403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a:xfrm>
            <a:off x="838200" y="-93762"/>
            <a:ext cx="10515600" cy="1325563"/>
          </a:xfrm>
        </p:spPr>
        <p:txBody>
          <a:bodyPr>
            <a:normAutofit/>
          </a:bodyPr>
          <a:lstStyle/>
          <a:p>
            <a:r>
              <a:rPr lang="es-419" sz="4000" b="1" dirty="0"/>
              <a:t>Tasa de abandono según condición familiar</a:t>
            </a:r>
            <a:endParaRPr lang="en-US" sz="4000" b="1" dirty="0"/>
          </a:p>
        </p:txBody>
      </p:sp>
      <p:pic>
        <p:nvPicPr>
          <p:cNvPr id="8" name="Content Placeholder 7">
            <a:extLst>
              <a:ext uri="{FF2B5EF4-FFF2-40B4-BE49-F238E27FC236}">
                <a16:creationId xmlns:a16="http://schemas.microsoft.com/office/drawing/2014/main" id="{6FE1E04A-C7A1-4985-A507-CCD8746A0B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231801"/>
            <a:ext cx="4655966" cy="228589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10" name="Picture 9">
            <a:extLst>
              <a:ext uri="{FF2B5EF4-FFF2-40B4-BE49-F238E27FC236}">
                <a16:creationId xmlns:a16="http://schemas.microsoft.com/office/drawing/2014/main" id="{6D03EC63-4E8E-4778-AC64-B25021C1E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926548"/>
            <a:ext cx="4655966" cy="229115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6676A9B-08C9-490F-81BB-9FF3459161E5}"/>
              </a:ext>
            </a:extLst>
          </p:cNvPr>
          <p:cNvSpPr txBox="1"/>
          <p:nvPr/>
        </p:nvSpPr>
        <p:spPr>
          <a:xfrm>
            <a:off x="6316909" y="1306331"/>
            <a:ext cx="5192785" cy="5262979"/>
          </a:xfrm>
          <a:prstGeom prst="rect">
            <a:avLst/>
          </a:prstGeom>
          <a:noFill/>
        </p:spPr>
        <p:txBody>
          <a:bodyPr wrap="square" rtlCol="0">
            <a:spAutoFit/>
          </a:bodyPr>
          <a:lstStyle/>
          <a:p>
            <a:r>
              <a:rPr lang="es-419" sz="1600" b="1" dirty="0"/>
              <a:t>Clientes individuales tienen mayor tendencia de abandono:</a:t>
            </a:r>
          </a:p>
          <a:p>
            <a:endParaRPr lang="es-419" sz="1600" b="1" dirty="0"/>
          </a:p>
          <a:p>
            <a:pPr marL="285750" indent="-285750">
              <a:buFont typeface="Arial" panose="020B0604020202020204" pitchFamily="34" charset="0"/>
              <a:buChar char="•"/>
            </a:pPr>
            <a:r>
              <a:rPr lang="es-419" sz="1600" dirty="0"/>
              <a:t>Los clientes que no presentan condiciones familiares presentan una tasa de abandono más elevada que aquellos que se ajustan a la condición de “familia”:</a:t>
            </a:r>
          </a:p>
          <a:p>
            <a:pPr marL="285750" indent="-285750">
              <a:buFont typeface="Arial" panose="020B0604020202020204" pitchFamily="34" charset="0"/>
              <a:buChar char="•"/>
            </a:pPr>
            <a:endParaRPr lang="es-419" sz="1600" dirty="0"/>
          </a:p>
          <a:p>
            <a:pPr marL="285750" indent="-285750">
              <a:buFontTx/>
              <a:buChar char="-"/>
            </a:pPr>
            <a:r>
              <a:rPr lang="es-419" sz="1600" b="1" dirty="0"/>
              <a:t>Porcentaje de clientes que abandona sin pareja estable</a:t>
            </a:r>
            <a:r>
              <a:rPr lang="es-419" sz="1600" dirty="0"/>
              <a:t>:</a:t>
            </a:r>
          </a:p>
          <a:p>
            <a:r>
              <a:rPr lang="es-419" sz="1600" b="1" dirty="0"/>
              <a:t>                   </a:t>
            </a:r>
            <a:r>
              <a:rPr lang="es-419" sz="1600" dirty="0"/>
              <a:t>32.96%</a:t>
            </a:r>
          </a:p>
          <a:p>
            <a:endParaRPr lang="en-US" sz="1600" b="1" dirty="0"/>
          </a:p>
          <a:p>
            <a:pPr marL="285750" indent="-285750">
              <a:buFontTx/>
              <a:buChar char="-"/>
            </a:pPr>
            <a:r>
              <a:rPr lang="es-419" sz="1600" b="1" dirty="0"/>
              <a:t>Porcentaje de clientes que abandona sin personas a cargo: </a:t>
            </a:r>
          </a:p>
          <a:p>
            <a:r>
              <a:rPr lang="es-419" sz="1600" b="1" dirty="0"/>
              <a:t>                   </a:t>
            </a:r>
            <a:r>
              <a:rPr lang="es-419" sz="1600" dirty="0"/>
              <a:t>31.28%</a:t>
            </a:r>
          </a:p>
          <a:p>
            <a:endParaRPr lang="es-419" sz="1600" dirty="0"/>
          </a:p>
          <a:p>
            <a:r>
              <a:rPr lang="es-419" sz="1600" dirty="0"/>
              <a:t>Se planteo la hipótesis de que esto podría deberse a que dichos clientes en situación familiar contaban con múltiples servicios para los miembros de la familia. Sin embargo…</a:t>
            </a:r>
          </a:p>
          <a:p>
            <a:endParaRPr lang="es-419" sz="1600" dirty="0"/>
          </a:p>
          <a:p>
            <a:pPr algn="r"/>
            <a:r>
              <a:rPr lang="es-419" sz="1600" i="1" dirty="0"/>
              <a:t>Siguiente slide -&gt;</a:t>
            </a:r>
          </a:p>
        </p:txBody>
      </p:sp>
    </p:spTree>
    <p:extLst>
      <p:ext uri="{BB962C8B-B14F-4D97-AF65-F5344CB8AC3E}">
        <p14:creationId xmlns:p14="http://schemas.microsoft.com/office/powerpoint/2010/main" val="214487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6" name="Title 1">
            <a:extLst>
              <a:ext uri="{FF2B5EF4-FFF2-40B4-BE49-F238E27FC236}">
                <a16:creationId xmlns:a16="http://schemas.microsoft.com/office/drawing/2014/main" id="{BA188EA7-53D1-475E-91FC-CA1C4C0F0759}"/>
              </a:ext>
            </a:extLst>
          </p:cNvPr>
          <p:cNvSpPr txBox="1">
            <a:spLocks/>
          </p:cNvSpPr>
          <p:nvPr/>
        </p:nvSpPr>
        <p:spPr>
          <a:xfrm>
            <a:off x="0" y="224182"/>
            <a:ext cx="12123490" cy="13002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419" sz="4000" b="1" dirty="0"/>
              <a:t>Tasa de abandono de clientes con Pareja o Personas a cargo según servicio de </a:t>
            </a:r>
          </a:p>
          <a:p>
            <a:pPr algn="ctr"/>
            <a:r>
              <a:rPr lang="es-419" sz="4000" b="1" dirty="0"/>
              <a:t>Múltiples Líneas</a:t>
            </a:r>
            <a:endParaRPr lang="en-US" sz="4000" b="1" dirty="0"/>
          </a:p>
        </p:txBody>
      </p:sp>
      <p:pic>
        <p:nvPicPr>
          <p:cNvPr id="14" name="Picture 13">
            <a:extLst>
              <a:ext uri="{FF2B5EF4-FFF2-40B4-BE49-F238E27FC236}">
                <a16:creationId xmlns:a16="http://schemas.microsoft.com/office/drawing/2014/main" id="{FD9A436E-C5F7-42B6-8186-DF580CAB3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12" y="1835539"/>
            <a:ext cx="4277412" cy="210487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01D15E1-7C9E-47B9-B8C6-C7969F915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812" y="4095944"/>
            <a:ext cx="4277412" cy="2104873"/>
          </a:xfrm>
          <a:prstGeom prst="rect">
            <a:avLst/>
          </a:prstGeom>
        </p:spPr>
      </p:pic>
      <p:sp>
        <p:nvSpPr>
          <p:cNvPr id="17" name="TextBox 16">
            <a:extLst>
              <a:ext uri="{FF2B5EF4-FFF2-40B4-BE49-F238E27FC236}">
                <a16:creationId xmlns:a16="http://schemas.microsoft.com/office/drawing/2014/main" id="{F81455FB-38C6-44D0-928B-266F9DF66CB5}"/>
              </a:ext>
            </a:extLst>
          </p:cNvPr>
          <p:cNvSpPr txBox="1"/>
          <p:nvPr/>
        </p:nvSpPr>
        <p:spPr>
          <a:xfrm>
            <a:off x="5771626" y="2457974"/>
            <a:ext cx="5780014" cy="2800767"/>
          </a:xfrm>
          <a:prstGeom prst="rect">
            <a:avLst/>
          </a:prstGeom>
          <a:noFill/>
        </p:spPr>
        <p:txBody>
          <a:bodyPr wrap="square" rtlCol="0">
            <a:spAutoFit/>
          </a:bodyPr>
          <a:lstStyle/>
          <a:p>
            <a:r>
              <a:rPr lang="es-ES" sz="1600" b="1" dirty="0"/>
              <a:t>Hipótesis no confirmada:</a:t>
            </a:r>
          </a:p>
          <a:p>
            <a:endParaRPr lang="es-ES" sz="1600" dirty="0"/>
          </a:p>
          <a:p>
            <a:r>
              <a:rPr lang="es-ES" sz="1600" dirty="0"/>
              <a:t>Aunque se planteó que los clientes con familia podrían tener múltiples líneas contratadas para distintos miembros del hogar, los datos muestran que la tasa de abandono es muy similar entre quienes tienen y no tienen múltiples líneas, tanto en clientes con pareja estable como con personas a cargo.</a:t>
            </a:r>
          </a:p>
          <a:p>
            <a:r>
              <a:rPr lang="es-ES" sz="1600" dirty="0"/>
              <a:t>Esto sugiere que el atributo “Múltiples Líneas” no tiene un impacto significativo en la decisión de abandonar el servicio, y por tanto </a:t>
            </a:r>
            <a:r>
              <a:rPr lang="es-ES" sz="1600" b="1" dirty="0"/>
              <a:t>no actúa como un mediador del vínculo entre estructura familiar y lealtad.</a:t>
            </a:r>
            <a:endParaRPr lang="es-ES" sz="1600" dirty="0"/>
          </a:p>
        </p:txBody>
      </p:sp>
    </p:spTree>
    <p:extLst>
      <p:ext uri="{BB962C8B-B14F-4D97-AF65-F5344CB8AC3E}">
        <p14:creationId xmlns:p14="http://schemas.microsoft.com/office/powerpoint/2010/main" val="3271887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p:txBody>
          <a:bodyPr/>
          <a:lstStyle/>
          <a:p>
            <a:pPr algn="ctr"/>
            <a:r>
              <a:rPr lang="es-419" b="1" dirty="0"/>
              <a:t>Género (Gender)</a:t>
            </a:r>
            <a:endParaRPr lang="en-US" b="1" dirty="0"/>
          </a:p>
        </p:txBody>
      </p:sp>
      <p:pic>
        <p:nvPicPr>
          <p:cNvPr id="7" name="Content Placeholder 6">
            <a:extLst>
              <a:ext uri="{FF2B5EF4-FFF2-40B4-BE49-F238E27FC236}">
                <a16:creationId xmlns:a16="http://schemas.microsoft.com/office/drawing/2014/main" id="{918E6DE5-7FAF-4146-ADC9-D090CB7EF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266" y="2055813"/>
            <a:ext cx="5245619" cy="366979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3D51A890-6725-4395-96B5-F509FDB83033}"/>
              </a:ext>
            </a:extLst>
          </p:cNvPr>
          <p:cNvSpPr txBox="1"/>
          <p:nvPr/>
        </p:nvSpPr>
        <p:spPr>
          <a:xfrm>
            <a:off x="6320407" y="2290194"/>
            <a:ext cx="4534948" cy="2800767"/>
          </a:xfrm>
          <a:prstGeom prst="rect">
            <a:avLst/>
          </a:prstGeom>
          <a:noFill/>
        </p:spPr>
        <p:txBody>
          <a:bodyPr wrap="square" rtlCol="0">
            <a:spAutoFit/>
          </a:bodyPr>
          <a:lstStyle/>
          <a:p>
            <a:r>
              <a:rPr lang="es-419" sz="1600" b="1" dirty="0"/>
              <a:t>No existen tendencias marcadas en cuanto al abandono según el género del cliente:</a:t>
            </a:r>
          </a:p>
          <a:p>
            <a:endParaRPr lang="es-419" sz="1600" b="1" dirty="0"/>
          </a:p>
          <a:p>
            <a:endParaRPr lang="es-419" sz="1600" b="1" dirty="0"/>
          </a:p>
          <a:p>
            <a:r>
              <a:rPr lang="es-419" sz="1600" dirty="0"/>
              <a:t>Es posible observar que las proporciones de clientes que deciden permanecer en la empresa como los que deciden abandonar para cada género biológico es prácticamente simétrica.</a:t>
            </a:r>
          </a:p>
          <a:p>
            <a:endParaRPr lang="es-419" sz="1600" dirty="0"/>
          </a:p>
          <a:p>
            <a:r>
              <a:rPr lang="es-419" sz="1600" dirty="0"/>
              <a:t>Por lo que esta característica no tiene poder explicativo en cuanto a la evasión.</a:t>
            </a:r>
            <a:endParaRPr lang="en-US" sz="1600" dirty="0"/>
          </a:p>
        </p:txBody>
      </p:sp>
    </p:spTree>
    <p:extLst>
      <p:ext uri="{BB962C8B-B14F-4D97-AF65-F5344CB8AC3E}">
        <p14:creationId xmlns:p14="http://schemas.microsoft.com/office/powerpoint/2010/main" val="200626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a:xfrm>
            <a:off x="838200" y="344220"/>
            <a:ext cx="10515600" cy="1325563"/>
          </a:xfrm>
        </p:spPr>
        <p:txBody>
          <a:bodyPr>
            <a:normAutofit/>
          </a:bodyPr>
          <a:lstStyle/>
          <a:p>
            <a:pPr algn="ctr"/>
            <a:r>
              <a:rPr lang="es-419" sz="6000" b="1" dirty="0"/>
              <a:t>Resumen</a:t>
            </a:r>
            <a:r>
              <a:rPr lang="es-419" sz="4000" b="1" dirty="0"/>
              <a:t> </a:t>
            </a:r>
            <a:r>
              <a:rPr lang="es-419" sz="6000" b="1" dirty="0"/>
              <a:t>Ejecutivo</a:t>
            </a:r>
            <a:endParaRPr lang="en-US" sz="6000" b="1" dirty="0"/>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11" name="Picture 10">
            <a:extLst>
              <a:ext uri="{FF2B5EF4-FFF2-40B4-BE49-F238E27FC236}">
                <a16:creationId xmlns:a16="http://schemas.microsoft.com/office/drawing/2014/main" id="{66C9CCBF-F246-4EF0-840E-B7588E793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883702"/>
            <a:ext cx="4762500" cy="4762500"/>
          </a:xfrm>
          <a:prstGeom prst="rect">
            <a:avLst/>
          </a:prstGeom>
        </p:spPr>
      </p:pic>
    </p:spTree>
    <p:extLst>
      <p:ext uri="{BB962C8B-B14F-4D97-AF65-F5344CB8AC3E}">
        <p14:creationId xmlns:p14="http://schemas.microsoft.com/office/powerpoint/2010/main" val="22195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75530FE-E69C-48BA-8820-9523C1089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0121"/>
          </a:xfrm>
        </p:spPr>
      </p:pic>
      <p:sp>
        <p:nvSpPr>
          <p:cNvPr id="2" name="Title 1">
            <a:extLst>
              <a:ext uri="{FF2B5EF4-FFF2-40B4-BE49-F238E27FC236}">
                <a16:creationId xmlns:a16="http://schemas.microsoft.com/office/drawing/2014/main" id="{ECF518C7-BA44-4CE7-86AE-A2F3DB4F05D0}"/>
              </a:ext>
            </a:extLst>
          </p:cNvPr>
          <p:cNvSpPr>
            <a:spLocks noGrp="1"/>
          </p:cNvSpPr>
          <p:nvPr>
            <p:ph type="title"/>
          </p:nvPr>
        </p:nvSpPr>
        <p:spPr>
          <a:xfrm>
            <a:off x="965138" y="340913"/>
            <a:ext cx="10515600" cy="1325563"/>
          </a:xfrm>
        </p:spPr>
        <p:txBody>
          <a:bodyPr/>
          <a:lstStyle/>
          <a:p>
            <a:r>
              <a:rPr lang="es-419" b="1" dirty="0">
                <a:latin typeface="Segoe UI" panose="020B0502040204020203" pitchFamily="34" charset="0"/>
                <a:cs typeface="Segoe UI" panose="020B0502040204020203" pitchFamily="34" charset="0"/>
              </a:rPr>
              <a:t>Lo que queremos averiguar…</a:t>
            </a:r>
            <a:endParaRPr lang="en-US" b="1"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75AF8807-C25F-49DA-861E-B733046842D7}"/>
              </a:ext>
            </a:extLst>
          </p:cNvPr>
          <p:cNvSpPr>
            <a:spLocks noGrp="1"/>
          </p:cNvSpPr>
          <p:nvPr>
            <p:ph type="ftr" sz="quarter" idx="11"/>
          </p:nvPr>
        </p:nvSpPr>
        <p:spPr/>
        <p:txBody>
          <a:bodyPr/>
          <a:lstStyle/>
          <a:p>
            <a:r>
              <a:rPr lang="en-US"/>
              <a:t>Ignacio Majo - Data Scientist Jr - Oracle Next Education</a:t>
            </a:r>
          </a:p>
        </p:txBody>
      </p:sp>
      <p:sp>
        <p:nvSpPr>
          <p:cNvPr id="7" name="TextBox 6">
            <a:extLst>
              <a:ext uri="{FF2B5EF4-FFF2-40B4-BE49-F238E27FC236}">
                <a16:creationId xmlns:a16="http://schemas.microsoft.com/office/drawing/2014/main" id="{259D656C-71C8-4BC2-B90B-C95ED006D16F}"/>
              </a:ext>
            </a:extLst>
          </p:cNvPr>
          <p:cNvSpPr txBox="1"/>
          <p:nvPr/>
        </p:nvSpPr>
        <p:spPr>
          <a:xfrm>
            <a:off x="2288502" y="2007390"/>
            <a:ext cx="8120543" cy="2308324"/>
          </a:xfrm>
          <a:prstGeom prst="rect">
            <a:avLst/>
          </a:prstGeom>
          <a:noFill/>
        </p:spPr>
        <p:txBody>
          <a:bodyPr wrap="square" rtlCol="0">
            <a:spAutoFit/>
          </a:bodyPr>
          <a:lstStyle/>
          <a:p>
            <a:pPr marL="285750" indent="-285750">
              <a:buFont typeface="Arial" panose="020B0604020202020204" pitchFamily="34" charset="0"/>
              <a:buChar char="•"/>
            </a:pPr>
            <a:r>
              <a:rPr lang="es-419" sz="2400" dirty="0">
                <a:latin typeface="Segoe UI" panose="020B0502040204020203" pitchFamily="34" charset="0"/>
                <a:cs typeface="Segoe UI" panose="020B0502040204020203" pitchFamily="34" charset="0"/>
              </a:rPr>
              <a:t>¿Qué factores parecen estar más asociados al abandono?</a:t>
            </a:r>
          </a:p>
          <a:p>
            <a:pPr marL="285750" indent="-285750">
              <a:buFont typeface="Arial" panose="020B0604020202020204" pitchFamily="34" charset="0"/>
              <a:buChar char="•"/>
            </a:pPr>
            <a:endParaRPr lang="es-419"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sz="2400" dirty="0">
                <a:latin typeface="Segoe UI" panose="020B0502040204020203" pitchFamily="34" charset="0"/>
                <a:cs typeface="Segoe UI" panose="020B0502040204020203" pitchFamily="34" charset="0"/>
              </a:rPr>
              <a:t>¿Existen patrones en clientes que cancelan el servicio?</a:t>
            </a:r>
          </a:p>
          <a:p>
            <a:pPr marL="285750" indent="-285750">
              <a:buFont typeface="Arial" panose="020B0604020202020204" pitchFamily="34" charset="0"/>
              <a:buChar char="•"/>
            </a:pPr>
            <a:endParaRPr lang="es-419"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sz="2400" dirty="0">
                <a:latin typeface="Segoe UI" panose="020B0502040204020203" pitchFamily="34" charset="0"/>
                <a:cs typeface="Segoe UI" panose="020B0502040204020203" pitchFamily="34" charset="0"/>
              </a:rPr>
              <a:t>¿Qué características tienen los clientes leales?</a:t>
            </a:r>
            <a:endParaRPr lang="en-US" sz="2400"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5E30225A-6487-4CE2-BA09-6EF351B68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8515"/>
            <a:ext cx="3186811" cy="2062960"/>
          </a:xfrm>
          <a:prstGeom prst="rect">
            <a:avLst/>
          </a:prstGeom>
        </p:spPr>
      </p:pic>
    </p:spTree>
    <p:extLst>
      <p:ext uri="{BB962C8B-B14F-4D97-AF65-F5344CB8AC3E}">
        <p14:creationId xmlns:p14="http://schemas.microsoft.com/office/powerpoint/2010/main" val="288304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7" name="Rectangle 2">
            <a:extLst>
              <a:ext uri="{FF2B5EF4-FFF2-40B4-BE49-F238E27FC236}">
                <a16:creationId xmlns:a16="http://schemas.microsoft.com/office/drawing/2014/main" id="{57B6EAAB-BDA6-40D5-AEE7-BB1505332594}"/>
              </a:ext>
            </a:extLst>
          </p:cNvPr>
          <p:cNvSpPr txBox="1">
            <a:spLocks noChangeArrowheads="1"/>
          </p:cNvSpPr>
          <p:nvPr/>
        </p:nvSpPr>
        <p:spPr bwMode="auto">
          <a:xfrm>
            <a:off x="772137" y="847150"/>
            <a:ext cx="105156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s-419" altLang="en-US" sz="1600" b="1" dirty="0">
                <a:latin typeface="+mj-lt"/>
              </a:rPr>
              <a:t>Tenure y Gasto Total </a:t>
            </a:r>
            <a:r>
              <a:rPr lang="es-419" altLang="en-US" sz="1600" dirty="0">
                <a:latin typeface="+mj-lt"/>
              </a:rPr>
              <a:t>son indicadores fuertes de evasión: la mayoría de los abandonos ocurre en etapas tempranas, aunque también se detecta deserción en clientes de alto valor, lo cual amerita atención especial.</a:t>
            </a:r>
          </a:p>
          <a:p>
            <a:pPr eaLnBrk="0" fontAlgn="base" hangingPunct="0">
              <a:lnSpc>
                <a:spcPct val="100000"/>
              </a:lnSpc>
              <a:spcBef>
                <a:spcPct val="0"/>
              </a:spcBef>
              <a:spcAft>
                <a:spcPct val="0"/>
              </a:spcAft>
            </a:pPr>
            <a:endParaRPr lang="es-419" altLang="en-US" sz="1600" dirty="0">
              <a:latin typeface="+mj-lt"/>
            </a:endParaRPr>
          </a:p>
          <a:p>
            <a:pPr eaLnBrk="0" fontAlgn="base" hangingPunct="0">
              <a:lnSpc>
                <a:spcPct val="100000"/>
              </a:lnSpc>
              <a:spcBef>
                <a:spcPct val="0"/>
              </a:spcBef>
              <a:spcAft>
                <a:spcPct val="0"/>
              </a:spcAft>
            </a:pPr>
            <a:r>
              <a:rPr lang="es-419" altLang="en-US" sz="1600" b="1" dirty="0">
                <a:latin typeface="+mj-lt"/>
              </a:rPr>
              <a:t>Clientes con gastos mensuales elevados</a:t>
            </a:r>
            <a:r>
              <a:rPr lang="es-419" altLang="en-US" sz="1600" dirty="0">
                <a:latin typeface="+mj-lt"/>
              </a:rPr>
              <a:t> (&gt;$70 USD) presentan mayor evasión, sugiriendo una posible sensibilidad al precio en segmentos medio-altos.</a:t>
            </a:r>
          </a:p>
          <a:p>
            <a:pPr eaLnBrk="0" fontAlgn="base" hangingPunct="0">
              <a:lnSpc>
                <a:spcPct val="100000"/>
              </a:lnSpc>
              <a:spcBef>
                <a:spcPct val="0"/>
              </a:spcBef>
              <a:spcAft>
                <a:spcPct val="0"/>
              </a:spcAft>
            </a:pPr>
            <a:endParaRPr lang="es-419" altLang="en-US" sz="1600" dirty="0">
              <a:latin typeface="+mj-lt"/>
            </a:endParaRPr>
          </a:p>
          <a:p>
            <a:pPr eaLnBrk="0" fontAlgn="base" hangingPunct="0">
              <a:lnSpc>
                <a:spcPct val="100000"/>
              </a:lnSpc>
              <a:spcBef>
                <a:spcPct val="0"/>
              </a:spcBef>
              <a:spcAft>
                <a:spcPct val="0"/>
              </a:spcAft>
            </a:pPr>
            <a:r>
              <a:rPr lang="es-419" altLang="en-US" sz="1600" b="1" dirty="0">
                <a:latin typeface="+mj-lt"/>
              </a:rPr>
              <a:t>Tipo de servicio contratado impacta en la fidelidad</a:t>
            </a:r>
            <a:r>
              <a:rPr lang="es-419" altLang="en-US" sz="1600" dirty="0">
                <a:latin typeface="+mj-lt"/>
              </a:rPr>
              <a:t>: la fibra óptica se asocia a tasas de abandono más altas, mientras que el servicio telefónico único muestra mayor retención.</a:t>
            </a:r>
          </a:p>
          <a:p>
            <a:pPr eaLnBrk="0" fontAlgn="base" hangingPunct="0">
              <a:lnSpc>
                <a:spcPct val="100000"/>
              </a:lnSpc>
              <a:spcBef>
                <a:spcPct val="0"/>
              </a:spcBef>
              <a:spcAft>
                <a:spcPct val="0"/>
              </a:spcAft>
            </a:pPr>
            <a:endParaRPr lang="es-419" altLang="en-US" sz="1600" dirty="0">
              <a:latin typeface="+mj-lt"/>
            </a:endParaRPr>
          </a:p>
          <a:p>
            <a:pPr eaLnBrk="0" fontAlgn="base" hangingPunct="0">
              <a:lnSpc>
                <a:spcPct val="100000"/>
              </a:lnSpc>
              <a:spcBef>
                <a:spcPct val="0"/>
              </a:spcBef>
              <a:spcAft>
                <a:spcPct val="0"/>
              </a:spcAft>
            </a:pPr>
            <a:r>
              <a:rPr lang="es-419" altLang="en-US" sz="1600" b="1" dirty="0">
                <a:latin typeface="+mj-lt"/>
              </a:rPr>
              <a:t>Contratos Mes a Mes</a:t>
            </a:r>
            <a:r>
              <a:rPr lang="es-419" altLang="en-US" sz="1600" dirty="0">
                <a:latin typeface="+mj-lt"/>
              </a:rPr>
              <a:t> y la contratación de </a:t>
            </a:r>
            <a:r>
              <a:rPr lang="es-419" altLang="en-US" sz="1600" b="1" dirty="0">
                <a:latin typeface="+mj-lt"/>
              </a:rPr>
              <a:t>pocos servicios</a:t>
            </a:r>
            <a:r>
              <a:rPr lang="es-419" altLang="en-US" sz="1600" dirty="0">
                <a:latin typeface="+mj-lt"/>
              </a:rPr>
              <a:t> son factores de riesgo claros de cancelación.</a:t>
            </a:r>
          </a:p>
          <a:p>
            <a:pPr eaLnBrk="0" fontAlgn="base" hangingPunct="0">
              <a:lnSpc>
                <a:spcPct val="100000"/>
              </a:lnSpc>
              <a:spcBef>
                <a:spcPct val="0"/>
              </a:spcBef>
              <a:spcAft>
                <a:spcPct val="0"/>
              </a:spcAft>
            </a:pPr>
            <a:endParaRPr lang="es-419" altLang="en-US" sz="1600" dirty="0">
              <a:latin typeface="+mj-lt"/>
            </a:endParaRPr>
          </a:p>
          <a:p>
            <a:pPr eaLnBrk="0" fontAlgn="base" hangingPunct="0">
              <a:lnSpc>
                <a:spcPct val="100000"/>
              </a:lnSpc>
              <a:spcBef>
                <a:spcPct val="0"/>
              </a:spcBef>
              <a:spcAft>
                <a:spcPct val="0"/>
              </a:spcAft>
            </a:pPr>
            <a:r>
              <a:rPr lang="es-419" altLang="en-US" sz="1600" b="1" dirty="0">
                <a:latin typeface="+mj-lt"/>
              </a:rPr>
              <a:t>El método de pago </a:t>
            </a:r>
            <a:r>
              <a:rPr lang="es-419" altLang="en-US" sz="1600" b="1" i="1" dirty="0">
                <a:latin typeface="+mj-lt"/>
              </a:rPr>
              <a:t>"Electronic Check"</a:t>
            </a:r>
            <a:r>
              <a:rPr lang="es-419" altLang="en-US" sz="1600" i="1" dirty="0">
                <a:latin typeface="+mj-lt"/>
              </a:rPr>
              <a:t> </a:t>
            </a:r>
            <a:r>
              <a:rPr lang="es-419" altLang="en-US" sz="1600" dirty="0">
                <a:latin typeface="+mj-lt"/>
              </a:rPr>
              <a:t>presenta una alta incidencia en el abandono, especialmente entre </a:t>
            </a:r>
            <a:r>
              <a:rPr lang="es-419" altLang="en-US" sz="1600" b="1" dirty="0">
                <a:latin typeface="+mj-lt"/>
              </a:rPr>
              <a:t>adultos mayores</a:t>
            </a:r>
            <a:r>
              <a:rPr lang="es-419" altLang="en-US" sz="1600" dirty="0">
                <a:latin typeface="+mj-lt"/>
              </a:rPr>
              <a:t>, lo que indica posibles barreras tecnológicas o problemas de experiencia de usuario.</a:t>
            </a:r>
          </a:p>
          <a:p>
            <a:pPr eaLnBrk="0" fontAlgn="base" hangingPunct="0">
              <a:lnSpc>
                <a:spcPct val="100000"/>
              </a:lnSpc>
              <a:spcBef>
                <a:spcPct val="0"/>
              </a:spcBef>
              <a:spcAft>
                <a:spcPct val="0"/>
              </a:spcAft>
            </a:pPr>
            <a:endParaRPr lang="es-419" altLang="en-US" sz="1600" dirty="0">
              <a:latin typeface="+mj-lt"/>
            </a:endParaRPr>
          </a:p>
          <a:p>
            <a:pPr eaLnBrk="0" fontAlgn="base" hangingPunct="0">
              <a:lnSpc>
                <a:spcPct val="100000"/>
              </a:lnSpc>
              <a:spcBef>
                <a:spcPct val="0"/>
              </a:spcBef>
              <a:spcAft>
                <a:spcPct val="0"/>
              </a:spcAft>
            </a:pPr>
            <a:r>
              <a:rPr lang="es-419" sz="1600" b="1" dirty="0">
                <a:latin typeface="+mj-lt"/>
              </a:rPr>
              <a:t>El género no influye significativamente</a:t>
            </a:r>
            <a:r>
              <a:rPr lang="es-419" sz="1600" dirty="0">
                <a:latin typeface="+mj-lt"/>
              </a:rPr>
              <a:t> en la evasión, con una distribución homogénea entre hombres y mujeres.</a:t>
            </a:r>
          </a:p>
          <a:p>
            <a:pPr eaLnBrk="0" fontAlgn="base" hangingPunct="0">
              <a:lnSpc>
                <a:spcPct val="100000"/>
              </a:lnSpc>
              <a:spcBef>
                <a:spcPct val="0"/>
              </a:spcBef>
              <a:spcAft>
                <a:spcPct val="0"/>
              </a:spcAft>
            </a:pPr>
            <a:endParaRPr lang="es-419" sz="1600" dirty="0">
              <a:latin typeface="+mj-lt"/>
            </a:endParaRPr>
          </a:p>
          <a:p>
            <a:pPr eaLnBrk="0" fontAlgn="base" hangingPunct="0">
              <a:lnSpc>
                <a:spcPct val="100000"/>
              </a:lnSpc>
              <a:spcBef>
                <a:spcPct val="0"/>
              </a:spcBef>
              <a:spcAft>
                <a:spcPct val="0"/>
              </a:spcAft>
            </a:pPr>
            <a:r>
              <a:rPr lang="es-419" sz="1600" b="1" dirty="0">
                <a:latin typeface="+mj-lt"/>
              </a:rPr>
              <a:t>Adultos mayores</a:t>
            </a:r>
            <a:r>
              <a:rPr lang="es-419" sz="1600" dirty="0">
                <a:latin typeface="+mj-lt"/>
              </a:rPr>
              <a:t> muestran una tasa de abandono elevada, particularmente cuando utilizan métodos de pago menos automatizados.</a:t>
            </a:r>
          </a:p>
          <a:p>
            <a:pPr eaLnBrk="0" fontAlgn="base" hangingPunct="0">
              <a:lnSpc>
                <a:spcPct val="100000"/>
              </a:lnSpc>
              <a:spcBef>
                <a:spcPct val="0"/>
              </a:spcBef>
              <a:spcAft>
                <a:spcPct val="0"/>
              </a:spcAft>
            </a:pPr>
            <a:endParaRPr lang="es-419" sz="1600" dirty="0">
              <a:latin typeface="+mj-lt"/>
            </a:endParaRPr>
          </a:p>
          <a:p>
            <a:pPr eaLnBrk="0" fontAlgn="base" hangingPunct="0">
              <a:lnSpc>
                <a:spcPct val="100000"/>
              </a:lnSpc>
              <a:spcBef>
                <a:spcPct val="0"/>
              </a:spcBef>
              <a:spcAft>
                <a:spcPct val="0"/>
              </a:spcAft>
            </a:pPr>
            <a:r>
              <a:rPr lang="es-419" sz="1600" b="1" dirty="0">
                <a:latin typeface="+mj-lt"/>
              </a:rPr>
              <a:t>Clientes sin pareja ni personas a cargo</a:t>
            </a:r>
            <a:r>
              <a:rPr lang="es-419" sz="1600" dirty="0">
                <a:latin typeface="+mj-lt"/>
              </a:rPr>
              <a:t> son más propensos a cancelar, lo que abre oportunidades para estrategias específicas para clientes individuales.</a:t>
            </a:r>
          </a:p>
        </p:txBody>
      </p:sp>
    </p:spTree>
    <p:extLst>
      <p:ext uri="{BB962C8B-B14F-4D97-AF65-F5344CB8AC3E}">
        <p14:creationId xmlns:p14="http://schemas.microsoft.com/office/powerpoint/2010/main" val="329241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p:txBody>
          <a:bodyPr>
            <a:normAutofit/>
          </a:bodyPr>
          <a:lstStyle/>
          <a:p>
            <a:pPr algn="ctr"/>
            <a:r>
              <a:rPr lang="es-419" sz="6000" b="1" dirty="0"/>
              <a:t>Sugerencias Estratégicas</a:t>
            </a:r>
            <a:endParaRPr lang="en-US" sz="6000" b="1" dirty="0"/>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10" name="Picture 9">
            <a:extLst>
              <a:ext uri="{FF2B5EF4-FFF2-40B4-BE49-F238E27FC236}">
                <a16:creationId xmlns:a16="http://schemas.microsoft.com/office/drawing/2014/main" id="{2E44C8A0-14F1-4E7A-A701-3E4F324E7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657" y="1785807"/>
            <a:ext cx="5210175" cy="4343400"/>
          </a:xfrm>
          <a:prstGeom prst="rect">
            <a:avLst/>
          </a:prstGeom>
        </p:spPr>
      </p:pic>
    </p:spTree>
    <p:extLst>
      <p:ext uri="{BB962C8B-B14F-4D97-AF65-F5344CB8AC3E}">
        <p14:creationId xmlns:p14="http://schemas.microsoft.com/office/powerpoint/2010/main" val="1160954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 y="0"/>
            <a:ext cx="12192000" cy="6860121"/>
          </a:xfrm>
          <a:prstGeom prst="rect">
            <a:avLst/>
          </a:prstGeom>
        </p:spPr>
      </p:pic>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a:xfrm>
            <a:off x="172673" y="676922"/>
            <a:ext cx="11778143" cy="5388317"/>
          </a:xfrm>
        </p:spPr>
        <p:txBody>
          <a:bodyPr>
            <a:normAutofit/>
          </a:bodyPr>
          <a:lstStyle/>
          <a:p>
            <a:r>
              <a:rPr lang="es-ES" sz="1600" b="1" dirty="0"/>
              <a:t>1. Fidelización de Adultos Mayores</a:t>
            </a:r>
            <a:br>
              <a:rPr lang="es-ES" sz="1600" dirty="0"/>
            </a:br>
            <a:r>
              <a:rPr lang="es-ES" sz="1600" dirty="0"/>
              <a:t>Implementar planes especiales para clientes de 65 años o más que incluyan el servicio de </a:t>
            </a:r>
            <a:r>
              <a:rPr lang="es-ES" sz="1600" b="1" dirty="0"/>
              <a:t>Tech Support sin costo adicional</a:t>
            </a:r>
            <a:r>
              <a:rPr lang="es-ES" sz="1600" dirty="0"/>
              <a:t>. Esta medida apunta a reducir barreras tecnológicas, mejorar la experiencia de uso y fortalecer la permanencia de este segmento demográfico, identificado como crítico en la tasa de abandono.</a:t>
            </a:r>
          </a:p>
          <a:p>
            <a:endParaRPr lang="es-ES" sz="1600" dirty="0"/>
          </a:p>
          <a:p>
            <a:r>
              <a:rPr lang="es-ES" sz="1600" b="1" dirty="0"/>
              <a:t>2. Incentivos por Contratación Combinada y Contratos Anuales</a:t>
            </a:r>
            <a:br>
              <a:rPr lang="es-ES" sz="1600" dirty="0"/>
            </a:br>
            <a:r>
              <a:rPr lang="es-ES" sz="1600" dirty="0"/>
              <a:t>Ofrecer </a:t>
            </a:r>
            <a:r>
              <a:rPr lang="es-ES" sz="1600" b="1" dirty="0"/>
              <a:t>descuentos por contratación de múltiples servicios</a:t>
            </a:r>
            <a:r>
              <a:rPr lang="es-ES" sz="1600" dirty="0"/>
              <a:t> bajo la condición de un </a:t>
            </a:r>
            <a:r>
              <a:rPr lang="es-ES" sz="1600" b="1" dirty="0"/>
              <a:t>contrato mínimo de un año</a:t>
            </a:r>
            <a:r>
              <a:rPr lang="es-ES" sz="1600" dirty="0"/>
              <a:t>. Esta estrategia busca superar el umbral de mayor deserción (dentro de los primeros 12 meses) y promover mayor compromiso, aprovechando la correlación positiva entre permanencia, diversidad de servicios contratados y fidelidad del cliente.</a:t>
            </a:r>
          </a:p>
          <a:p>
            <a:endParaRPr lang="es-ES" sz="1600" dirty="0"/>
          </a:p>
          <a:p>
            <a:r>
              <a:rPr lang="es-ES" sz="1600" b="1" dirty="0"/>
              <a:t>3. Precificación Inteligente Personalizada</a:t>
            </a:r>
            <a:br>
              <a:rPr lang="es-ES" sz="1600" dirty="0"/>
            </a:br>
            <a:r>
              <a:rPr lang="es-ES" sz="1600" dirty="0"/>
              <a:t>Desarrollar algoritmos de precios ajustados a las necesidades y perfil de consumo de cada cliente. Se identificó una marcada </a:t>
            </a:r>
            <a:r>
              <a:rPr lang="es-ES" sz="1600" b="1" dirty="0"/>
              <a:t>sensibilidad al precio</a:t>
            </a:r>
            <a:r>
              <a:rPr lang="es-ES" sz="1600" dirty="0"/>
              <a:t> cuando el gasto mensual supera los </a:t>
            </a:r>
            <a:r>
              <a:rPr lang="es-ES" sz="1600" b="1" dirty="0"/>
              <a:t>70 USD</a:t>
            </a:r>
            <a:r>
              <a:rPr lang="es-ES" sz="1600" dirty="0"/>
              <a:t>, especialmente en segmentos medios-altos. Ofrecer planes optimizados puede mejorar la percepción de valor y reducir la evasión.</a:t>
            </a:r>
          </a:p>
          <a:p>
            <a:endParaRPr lang="es-ES" sz="1600" dirty="0"/>
          </a:p>
          <a:p>
            <a:r>
              <a:rPr lang="es-ES" sz="1600" b="1" dirty="0"/>
              <a:t>4. Monitoreo y Mejora del Servicio de Fibra Óptica</a:t>
            </a:r>
            <a:br>
              <a:rPr lang="es-ES" sz="1600" dirty="0"/>
            </a:br>
            <a:r>
              <a:rPr lang="es-ES" sz="1600" dirty="0"/>
              <a:t>Establecer mecanismos de monitoreo de calidad y análisis de feedback sobre el servicio de </a:t>
            </a:r>
            <a:r>
              <a:rPr lang="es-ES" sz="1600" b="1" dirty="0"/>
              <a:t>Fiber Optic</a:t>
            </a:r>
            <a:r>
              <a:rPr lang="es-ES" sz="1600" dirty="0"/>
              <a:t>, asociado a altas tasas de abandono. Se sugiere complementar con revisión de métricas internas (tickets, soporte, caídas de servicio) y análisis cualitativo de reseñas para identificar y corregir puntos críticos en la experiencia del cliente.</a:t>
            </a:r>
          </a:p>
          <a:p>
            <a:endParaRPr lang="en-US" sz="1600" b="1" dirty="0">
              <a:latin typeface="+mj-lt"/>
            </a:endParaRP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910409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2B63B9A1-DA5D-4721-9434-97339B0B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a:xfrm>
            <a:off x="838200" y="3530163"/>
            <a:ext cx="10515600" cy="365126"/>
          </a:xfrm>
        </p:spPr>
        <p:txBody>
          <a:bodyPr>
            <a:normAutofit/>
          </a:bodyPr>
          <a:lstStyle/>
          <a:p>
            <a:pPr marL="0" indent="0" algn="ctr">
              <a:buNone/>
            </a:pPr>
            <a:r>
              <a:rPr lang="es-ES" sz="1600" dirty="0"/>
              <a:t>Gracias por su tiempo. Estoy abierto a preguntas, sugerencias y colaboración.</a:t>
            </a: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13" name="Content Placeholder 2">
            <a:extLst>
              <a:ext uri="{FF2B5EF4-FFF2-40B4-BE49-F238E27FC236}">
                <a16:creationId xmlns:a16="http://schemas.microsoft.com/office/drawing/2014/main" id="{06F78F58-06CC-499A-85E9-9411D49479C3}"/>
              </a:ext>
            </a:extLst>
          </p:cNvPr>
          <p:cNvSpPr txBox="1">
            <a:spLocks/>
          </p:cNvSpPr>
          <p:nvPr/>
        </p:nvSpPr>
        <p:spPr>
          <a:xfrm>
            <a:off x="990600" y="288925"/>
            <a:ext cx="10515600" cy="267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dirty="0"/>
          </a:p>
          <a:p>
            <a:pPr marL="0" indent="0" algn="ctr">
              <a:buFont typeface="Arial" panose="020B0604020202020204" pitchFamily="34" charset="0"/>
              <a:buNone/>
            </a:pPr>
            <a:r>
              <a:rPr lang="es-ES" i="1" dirty="0"/>
              <a:t>El análisis permitió no solo identificar patrones críticos de evasión, sino también generar propuestas accionables que fortalecen la retención.</a:t>
            </a:r>
            <a:br>
              <a:rPr lang="es-ES" i="1" dirty="0"/>
            </a:br>
            <a:r>
              <a:rPr lang="es-ES" i="1" dirty="0"/>
              <a:t>Entender al cliente desde los datos es el primer paso para anticiparse, adaptarse y crecer.</a:t>
            </a:r>
            <a:endParaRPr lang="en-US" i="1" dirty="0"/>
          </a:p>
        </p:txBody>
      </p:sp>
      <p:sp>
        <p:nvSpPr>
          <p:cNvPr id="14" name="TextBox 13">
            <a:extLst>
              <a:ext uri="{FF2B5EF4-FFF2-40B4-BE49-F238E27FC236}">
                <a16:creationId xmlns:a16="http://schemas.microsoft.com/office/drawing/2014/main" id="{33C200F4-4AB0-4FAB-9D84-11279DF1EEB0}"/>
              </a:ext>
            </a:extLst>
          </p:cNvPr>
          <p:cNvSpPr txBox="1"/>
          <p:nvPr/>
        </p:nvSpPr>
        <p:spPr>
          <a:xfrm>
            <a:off x="1377193" y="4264024"/>
            <a:ext cx="9437614" cy="646331"/>
          </a:xfrm>
          <a:prstGeom prst="rect">
            <a:avLst/>
          </a:prstGeom>
          <a:noFill/>
        </p:spPr>
        <p:txBody>
          <a:bodyPr wrap="square" rtlCol="0">
            <a:spAutoFit/>
          </a:bodyPr>
          <a:lstStyle/>
          <a:p>
            <a:pPr algn="ctr"/>
            <a:r>
              <a:rPr lang="es-419" b="1" dirty="0"/>
              <a:t>Ignacio Majo – Data Scientist Jr. </a:t>
            </a:r>
          </a:p>
          <a:p>
            <a:pPr algn="ctr"/>
            <a:r>
              <a:rPr lang="es-419" b="1" dirty="0"/>
              <a:t>Proyecto parte del programa Oracle Next Education</a:t>
            </a:r>
            <a:endParaRPr lang="en-US" b="1" dirty="0"/>
          </a:p>
        </p:txBody>
      </p:sp>
      <p:pic>
        <p:nvPicPr>
          <p:cNvPr id="16" name="Picture 15">
            <a:extLst>
              <a:ext uri="{FF2B5EF4-FFF2-40B4-BE49-F238E27FC236}">
                <a16:creationId xmlns:a16="http://schemas.microsoft.com/office/drawing/2014/main" id="{8BDC5198-AA76-444D-9E35-8B5671D4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311" y="5229727"/>
            <a:ext cx="629786" cy="620171"/>
          </a:xfrm>
          <a:prstGeom prst="rect">
            <a:avLst/>
          </a:prstGeom>
        </p:spPr>
      </p:pic>
      <p:sp>
        <p:nvSpPr>
          <p:cNvPr id="17" name="TextBox 16">
            <a:extLst>
              <a:ext uri="{FF2B5EF4-FFF2-40B4-BE49-F238E27FC236}">
                <a16:creationId xmlns:a16="http://schemas.microsoft.com/office/drawing/2014/main" id="{B2917FB1-36A7-4555-9405-F81A54324186}"/>
              </a:ext>
            </a:extLst>
          </p:cNvPr>
          <p:cNvSpPr txBox="1"/>
          <p:nvPr/>
        </p:nvSpPr>
        <p:spPr>
          <a:xfrm>
            <a:off x="2743899" y="5355147"/>
            <a:ext cx="2188828" cy="369332"/>
          </a:xfrm>
          <a:prstGeom prst="rect">
            <a:avLst/>
          </a:prstGeom>
          <a:noFill/>
        </p:spPr>
        <p:txBody>
          <a:bodyPr wrap="square" rtlCol="0">
            <a:spAutoFit/>
          </a:bodyPr>
          <a:lstStyle/>
          <a:p>
            <a:pPr algn="ctr"/>
            <a:r>
              <a:rPr lang="es-419" b="1" dirty="0">
                <a:hlinkClick r:id="rId4"/>
              </a:rPr>
              <a:t>LinkedIn</a:t>
            </a:r>
            <a:endParaRPr lang="es-419" b="1" dirty="0"/>
          </a:p>
        </p:txBody>
      </p:sp>
      <p:pic>
        <p:nvPicPr>
          <p:cNvPr id="19" name="Picture 18">
            <a:extLst>
              <a:ext uri="{FF2B5EF4-FFF2-40B4-BE49-F238E27FC236}">
                <a16:creationId xmlns:a16="http://schemas.microsoft.com/office/drawing/2014/main" id="{CBE3A41C-916F-466D-9AD1-8BABB0093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7979" y="5143700"/>
            <a:ext cx="1035421" cy="792226"/>
          </a:xfrm>
          <a:prstGeom prst="rect">
            <a:avLst/>
          </a:prstGeom>
        </p:spPr>
      </p:pic>
      <p:sp>
        <p:nvSpPr>
          <p:cNvPr id="20" name="TextBox 19">
            <a:extLst>
              <a:ext uri="{FF2B5EF4-FFF2-40B4-BE49-F238E27FC236}">
                <a16:creationId xmlns:a16="http://schemas.microsoft.com/office/drawing/2014/main" id="{80A80C5C-BB3E-4FBF-98C4-3A996FE63566}"/>
              </a:ext>
            </a:extLst>
          </p:cNvPr>
          <p:cNvSpPr txBox="1"/>
          <p:nvPr/>
        </p:nvSpPr>
        <p:spPr>
          <a:xfrm>
            <a:off x="6979641" y="5355147"/>
            <a:ext cx="2919368" cy="369332"/>
          </a:xfrm>
          <a:prstGeom prst="rect">
            <a:avLst/>
          </a:prstGeom>
          <a:noFill/>
        </p:spPr>
        <p:txBody>
          <a:bodyPr wrap="square" rtlCol="0">
            <a:spAutoFit/>
          </a:bodyPr>
          <a:lstStyle/>
          <a:p>
            <a:pPr algn="ctr"/>
            <a:r>
              <a:rPr lang="es-419" b="1" dirty="0">
                <a:hlinkClick r:id="rId6"/>
              </a:rPr>
              <a:t>GitHub</a:t>
            </a:r>
            <a:endParaRPr lang="es-419" b="1" dirty="0"/>
          </a:p>
        </p:txBody>
      </p:sp>
    </p:spTree>
    <p:extLst>
      <p:ext uri="{BB962C8B-B14F-4D97-AF65-F5344CB8AC3E}">
        <p14:creationId xmlns:p14="http://schemas.microsoft.com/office/powerpoint/2010/main" val="424556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CA59DBD-9D59-450F-AA79-4E217699F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1"/>
            <a:ext cx="12192000" cy="6860121"/>
          </a:xfrm>
          <a:prstGeom prst="rect">
            <a:avLst/>
          </a:prstGeom>
        </p:spPr>
      </p:pic>
      <p:sp>
        <p:nvSpPr>
          <p:cNvPr id="2" name="Title 1">
            <a:extLst>
              <a:ext uri="{FF2B5EF4-FFF2-40B4-BE49-F238E27FC236}">
                <a16:creationId xmlns:a16="http://schemas.microsoft.com/office/drawing/2014/main" id="{2912FEB9-F7D6-4D5F-A25C-565817403104}"/>
              </a:ext>
            </a:extLst>
          </p:cNvPr>
          <p:cNvSpPr>
            <a:spLocks noGrp="1"/>
          </p:cNvSpPr>
          <p:nvPr>
            <p:ph type="title"/>
          </p:nvPr>
        </p:nvSpPr>
        <p:spPr>
          <a:xfrm>
            <a:off x="624193" y="239313"/>
            <a:ext cx="10515600" cy="1325563"/>
          </a:xfrm>
        </p:spPr>
        <p:txBody>
          <a:bodyPr/>
          <a:lstStyle/>
          <a:p>
            <a:r>
              <a:rPr lang="es-419" b="1" dirty="0">
                <a:latin typeface="Segoe UI" panose="020B0502040204020203" pitchFamily="34" charset="0"/>
                <a:cs typeface="Segoe UI" panose="020B0502040204020203" pitchFamily="34" charset="0"/>
              </a:rPr>
              <a:t>¿De dónde nace este análisis?</a:t>
            </a:r>
            <a:endParaRPr lang="en-US" b="1" dirty="0">
              <a:latin typeface="Segoe UI" panose="020B0502040204020203" pitchFamily="34" charset="0"/>
              <a:cs typeface="Segoe UI" panose="020B0502040204020203" pitchFamily="34" charset="0"/>
            </a:endParaRPr>
          </a:p>
        </p:txBody>
      </p:sp>
      <p:pic>
        <p:nvPicPr>
          <p:cNvPr id="7" name="Content Placeholder 6">
            <a:extLst>
              <a:ext uri="{FF2B5EF4-FFF2-40B4-BE49-F238E27FC236}">
                <a16:creationId xmlns:a16="http://schemas.microsoft.com/office/drawing/2014/main" id="{1DC52BE9-A33B-4E96-9CD8-A51D32DEF0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65873" y="5031873"/>
            <a:ext cx="1826127" cy="1826127"/>
          </a:xfrm>
        </p:spPr>
      </p:pic>
      <p:sp>
        <p:nvSpPr>
          <p:cNvPr id="4" name="Footer Placeholder 3">
            <a:extLst>
              <a:ext uri="{FF2B5EF4-FFF2-40B4-BE49-F238E27FC236}">
                <a16:creationId xmlns:a16="http://schemas.microsoft.com/office/drawing/2014/main" id="{7A4CF810-0675-4BCD-9737-74EBA59B4369}"/>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5276C6C9-2911-4D0A-93EC-A617DEE80544}"/>
              </a:ext>
            </a:extLst>
          </p:cNvPr>
          <p:cNvSpPr txBox="1"/>
          <p:nvPr/>
        </p:nvSpPr>
        <p:spPr>
          <a:xfrm>
            <a:off x="453006" y="1778466"/>
            <a:ext cx="9398342" cy="584775"/>
          </a:xfrm>
          <a:prstGeom prst="rect">
            <a:avLst/>
          </a:prstGeom>
          <a:noFill/>
        </p:spPr>
        <p:txBody>
          <a:bodyPr wrap="square" rtlCol="0">
            <a:spAutoFit/>
          </a:bodyPr>
          <a:lstStyle/>
          <a:p>
            <a:endParaRPr lang="es-419" sz="1600" dirty="0"/>
          </a:p>
          <a:p>
            <a:pPr marL="285750" indent="-285750">
              <a:buFont typeface="Arial" panose="020B0604020202020204" pitchFamily="34" charset="0"/>
              <a:buChar char="•"/>
            </a:pPr>
            <a:endParaRPr lang="en-US" sz="1600" dirty="0"/>
          </a:p>
        </p:txBody>
      </p:sp>
      <p:pic>
        <p:nvPicPr>
          <p:cNvPr id="14" name="Picture 13">
            <a:extLst>
              <a:ext uri="{FF2B5EF4-FFF2-40B4-BE49-F238E27FC236}">
                <a16:creationId xmlns:a16="http://schemas.microsoft.com/office/drawing/2014/main" id="{EE6792C4-446C-4DD9-A1AD-E99D11A35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93" y="1745773"/>
            <a:ext cx="3913640" cy="3938024"/>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C48F17A-14E3-4818-B687-536AEEC93FF7}"/>
              </a:ext>
            </a:extLst>
          </p:cNvPr>
          <p:cNvSpPr txBox="1"/>
          <p:nvPr/>
        </p:nvSpPr>
        <p:spPr>
          <a:xfrm>
            <a:off x="5234731" y="2043787"/>
            <a:ext cx="5670957" cy="2862322"/>
          </a:xfrm>
          <a:prstGeom prst="rect">
            <a:avLst/>
          </a:prstGeom>
          <a:noFill/>
        </p:spPr>
        <p:txBody>
          <a:bodyPr wrap="square" rtlCol="0">
            <a:spAutoFit/>
          </a:bodyPr>
          <a:lstStyle/>
          <a:p>
            <a:r>
              <a:rPr lang="es-419" dirty="0">
                <a:latin typeface="Segoe UI" panose="020B0502040204020203" pitchFamily="34" charset="0"/>
                <a:cs typeface="Segoe UI" panose="020B0502040204020203" pitchFamily="34" charset="0"/>
              </a:rPr>
              <a:t>Contamos con un total de 7043 registros de clientes con la presente proporción:</a:t>
            </a:r>
          </a:p>
          <a:p>
            <a:endParaRPr lang="es-419" dirty="0">
              <a:latin typeface="Segoe UI" panose="020B0502040204020203" pitchFamily="34" charset="0"/>
              <a:cs typeface="Segoe UI" panose="020B0502040204020203" pitchFamily="34" charset="0"/>
            </a:endParaRPr>
          </a:p>
          <a:p>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b="1" dirty="0">
                <a:latin typeface="Segoe UI" panose="020B0502040204020203" pitchFamily="34" charset="0"/>
                <a:cs typeface="Segoe UI" panose="020B0502040204020203" pitchFamily="34" charset="0"/>
              </a:rPr>
              <a:t>Azul (73.5%):</a:t>
            </a:r>
            <a:r>
              <a:rPr lang="es-419" dirty="0">
                <a:latin typeface="Segoe UI" panose="020B0502040204020203" pitchFamily="34" charset="0"/>
                <a:cs typeface="Segoe UI" panose="020B0502040204020203" pitchFamily="34" charset="0"/>
              </a:rPr>
              <a:t> Clientes que permanecen en la empresa.</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b="1" dirty="0">
                <a:latin typeface="Segoe UI" panose="020B0502040204020203" pitchFamily="34" charset="0"/>
                <a:cs typeface="Segoe UI" panose="020B0502040204020203" pitchFamily="34" charset="0"/>
              </a:rPr>
              <a:t>Naranja (26.5%):</a:t>
            </a:r>
            <a:r>
              <a:rPr lang="es-419" dirty="0">
                <a:latin typeface="Segoe UI" panose="020B0502040204020203" pitchFamily="34" charset="0"/>
                <a:cs typeface="Segoe UI" panose="020B0502040204020203" pitchFamily="34" charset="0"/>
              </a:rPr>
              <a:t> Clientes que abandonan la empresa</a:t>
            </a:r>
            <a:endParaRPr lang="en-US"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0908EBCD-E915-428A-8891-308C25BB22E0}"/>
              </a:ext>
            </a:extLst>
          </p:cNvPr>
          <p:cNvSpPr txBox="1"/>
          <p:nvPr/>
        </p:nvSpPr>
        <p:spPr>
          <a:xfrm>
            <a:off x="5050172" y="5469622"/>
            <a:ext cx="4404221" cy="338554"/>
          </a:xfrm>
          <a:prstGeom prst="rect">
            <a:avLst/>
          </a:prstGeom>
          <a:noFill/>
        </p:spPr>
        <p:txBody>
          <a:bodyPr wrap="square" rtlCol="0">
            <a:spAutoFit/>
          </a:bodyPr>
          <a:lstStyle/>
          <a:p>
            <a:r>
              <a:rPr lang="es-419" sz="1600" i="1" dirty="0">
                <a:latin typeface="Segoe UI" panose="020B0502040204020203" pitchFamily="34" charset="0"/>
                <a:cs typeface="Segoe UI" panose="020B0502040204020203" pitchFamily="34" charset="0"/>
              </a:rPr>
              <a:t>Nota: se descartaron 226 registros incompletos</a:t>
            </a:r>
            <a:endParaRPr lang="en-US"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4271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8061A20C-0677-4C94-AAE1-96AE40B1C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9356B5ED-E1F7-4CF8-8DFE-7CD8C0172861}"/>
              </a:ext>
            </a:extLst>
          </p:cNvPr>
          <p:cNvSpPr>
            <a:spLocks noGrp="1"/>
          </p:cNvSpPr>
          <p:nvPr>
            <p:ph type="title"/>
          </p:nvPr>
        </p:nvSpPr>
        <p:spPr>
          <a:xfrm>
            <a:off x="838199" y="664896"/>
            <a:ext cx="10515600" cy="1325563"/>
          </a:xfrm>
        </p:spPr>
        <p:txBody>
          <a:bodyPr>
            <a:normAutofit/>
          </a:bodyPr>
          <a:lstStyle/>
          <a:p>
            <a:pPr algn="ctr"/>
            <a:r>
              <a:rPr lang="es-419" sz="6800" b="1" dirty="0">
                <a:latin typeface="Segoe UI" panose="020B0502040204020203" pitchFamily="34" charset="0"/>
                <a:cs typeface="Segoe UI" panose="020B0502040204020203" pitchFamily="34" charset="0"/>
              </a:rPr>
              <a:t>Factores Determinantes</a:t>
            </a:r>
            <a:endParaRPr lang="en-US" sz="6800" b="1" dirty="0">
              <a:latin typeface="Segoe UI" panose="020B0502040204020203" pitchFamily="34" charset="0"/>
              <a:cs typeface="Segoe UI" panose="020B0502040204020203" pitchFamily="34" charset="0"/>
            </a:endParaRPr>
          </a:p>
        </p:txBody>
      </p:sp>
      <p:pic>
        <p:nvPicPr>
          <p:cNvPr id="8" name="Content Placeholder 7">
            <a:extLst>
              <a:ext uri="{FF2B5EF4-FFF2-40B4-BE49-F238E27FC236}">
                <a16:creationId xmlns:a16="http://schemas.microsoft.com/office/drawing/2014/main" id="{7961F8FB-E99D-41F3-B640-E59F652C63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9412" y="2655355"/>
            <a:ext cx="6353175" cy="3562350"/>
          </a:xfrm>
        </p:spPr>
      </p:pic>
      <p:sp>
        <p:nvSpPr>
          <p:cNvPr id="4" name="Footer Placeholder 3">
            <a:extLst>
              <a:ext uri="{FF2B5EF4-FFF2-40B4-BE49-F238E27FC236}">
                <a16:creationId xmlns:a16="http://schemas.microsoft.com/office/drawing/2014/main" id="{4C35710C-A843-495F-B324-354A82BFC5DD}"/>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49249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264A4AC2-1AD6-4CB2-9A7C-C64E655F7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2" name="Title 1">
            <a:extLst>
              <a:ext uri="{FF2B5EF4-FFF2-40B4-BE49-F238E27FC236}">
                <a16:creationId xmlns:a16="http://schemas.microsoft.com/office/drawing/2014/main" id="{FF404AF2-20C9-4BF4-8B04-4C16588C5DB7}"/>
              </a:ext>
            </a:extLst>
          </p:cNvPr>
          <p:cNvSpPr>
            <a:spLocks noGrp="1"/>
          </p:cNvSpPr>
          <p:nvPr>
            <p:ph type="title"/>
          </p:nvPr>
        </p:nvSpPr>
        <p:spPr>
          <a:xfrm>
            <a:off x="838200" y="2344927"/>
            <a:ext cx="10515600" cy="1325563"/>
          </a:xfrm>
        </p:spPr>
        <p:txBody>
          <a:bodyPr>
            <a:normAutofit/>
          </a:bodyPr>
          <a:lstStyle/>
          <a:p>
            <a:pPr algn="ctr"/>
            <a:r>
              <a:rPr lang="es-419" sz="6000" b="1" dirty="0"/>
              <a:t>Antigüedad y Facturación</a:t>
            </a:r>
            <a:endParaRPr lang="en-US" sz="6000" b="1" dirty="0"/>
          </a:p>
        </p:txBody>
      </p:sp>
      <p:sp>
        <p:nvSpPr>
          <p:cNvPr id="4" name="Footer Placeholder 3">
            <a:extLst>
              <a:ext uri="{FF2B5EF4-FFF2-40B4-BE49-F238E27FC236}">
                <a16:creationId xmlns:a16="http://schemas.microsoft.com/office/drawing/2014/main" id="{A1DCA7FA-7E61-4A9C-BEF0-D2DA78C0FD32}"/>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42006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2917C052-76E9-41AE-8D61-476810E9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65B114E2-AC24-42D5-A39B-7E9F057ADDF9}"/>
              </a:ext>
            </a:extLst>
          </p:cNvPr>
          <p:cNvSpPr>
            <a:spLocks noGrp="1"/>
          </p:cNvSpPr>
          <p:nvPr>
            <p:ph type="title"/>
          </p:nvPr>
        </p:nvSpPr>
        <p:spPr>
          <a:xfrm>
            <a:off x="779477" y="196980"/>
            <a:ext cx="10515600" cy="1325563"/>
          </a:xfrm>
        </p:spPr>
        <p:txBody>
          <a:bodyPr/>
          <a:lstStyle/>
          <a:p>
            <a:pPr algn="ctr"/>
            <a:r>
              <a:rPr lang="es-419" b="1" dirty="0"/>
              <a:t>Antigüedad (Tenure)</a:t>
            </a:r>
            <a:endParaRPr lang="en-US" b="1" dirty="0"/>
          </a:p>
        </p:txBody>
      </p:sp>
      <p:pic>
        <p:nvPicPr>
          <p:cNvPr id="7" name="Content Placeholder 6">
            <a:extLst>
              <a:ext uri="{FF2B5EF4-FFF2-40B4-BE49-F238E27FC236}">
                <a16:creationId xmlns:a16="http://schemas.microsoft.com/office/drawing/2014/main" id="{6461AFD4-C27E-4D2D-8695-FB79846809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717" y="1646900"/>
            <a:ext cx="5631283" cy="43513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ACB36A71-1F90-4DF9-9731-5B367B161D6E}"/>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1C35C490-5B99-49A7-ACBE-723E32C77407}"/>
              </a:ext>
            </a:extLst>
          </p:cNvPr>
          <p:cNvSpPr txBox="1"/>
          <p:nvPr/>
        </p:nvSpPr>
        <p:spPr>
          <a:xfrm>
            <a:off x="6769916" y="2259297"/>
            <a:ext cx="4974671" cy="2554545"/>
          </a:xfrm>
          <a:prstGeom prst="rect">
            <a:avLst/>
          </a:prstGeom>
          <a:noFill/>
        </p:spPr>
        <p:txBody>
          <a:bodyPr wrap="square" rtlCol="0">
            <a:spAutoFit/>
          </a:bodyPr>
          <a:lstStyle/>
          <a:p>
            <a:r>
              <a:rPr lang="es-419" sz="1600" b="1" dirty="0"/>
              <a:t>A simple vista destaca que la concentración de clientes en cada grupo es opuesta:</a:t>
            </a:r>
          </a:p>
          <a:p>
            <a:pPr marL="285750" indent="-285750">
              <a:buFontTx/>
              <a:buChar char="-"/>
            </a:pPr>
            <a:endParaRPr lang="es-419" sz="1600" dirty="0"/>
          </a:p>
          <a:p>
            <a:pPr marL="285750" indent="-285750">
              <a:buFontTx/>
              <a:buChar char="-"/>
            </a:pPr>
            <a:endParaRPr lang="es-419" sz="1600" dirty="0"/>
          </a:p>
          <a:p>
            <a:pPr marL="285750" indent="-285750">
              <a:buFontTx/>
              <a:buChar char="-"/>
            </a:pPr>
            <a:r>
              <a:rPr lang="es-419" sz="1600" dirty="0"/>
              <a:t>Los clientes </a:t>
            </a:r>
            <a:r>
              <a:rPr lang="es-419" sz="1600" b="1" dirty="0"/>
              <a:t>tienden a abandonar en las etapas tempranas</a:t>
            </a:r>
            <a:r>
              <a:rPr lang="es-419" sz="1600" dirty="0"/>
              <a:t> de su relación con la empresa.</a:t>
            </a:r>
          </a:p>
          <a:p>
            <a:pPr marL="285750" indent="-285750">
              <a:buFontTx/>
              <a:buChar char="-"/>
            </a:pPr>
            <a:endParaRPr lang="es-419" sz="1600" dirty="0"/>
          </a:p>
          <a:p>
            <a:pPr marL="285750" indent="-285750">
              <a:buFontTx/>
              <a:buChar char="-"/>
            </a:pPr>
            <a:r>
              <a:rPr lang="es-419" sz="1600" dirty="0"/>
              <a:t>Particularmente llama la atención la frecuencia de abandono en los </a:t>
            </a:r>
            <a:r>
              <a:rPr lang="es-419" sz="1600" b="1" dirty="0"/>
              <a:t>primeros 1 a 3 meses</a:t>
            </a:r>
            <a:r>
              <a:rPr lang="es-419" sz="1600" dirty="0"/>
              <a:t> del ciclo de vida del cliente.</a:t>
            </a:r>
            <a:endParaRPr lang="en-US" sz="1600" dirty="0"/>
          </a:p>
        </p:txBody>
      </p:sp>
    </p:spTree>
    <p:extLst>
      <p:ext uri="{BB962C8B-B14F-4D97-AF65-F5344CB8AC3E}">
        <p14:creationId xmlns:p14="http://schemas.microsoft.com/office/powerpoint/2010/main" val="356600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D53D6E7A-6A6C-4653-892E-E7AC96AB9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8B219172-0CC1-493B-A7E1-E66F52C3A072}"/>
              </a:ext>
            </a:extLst>
          </p:cNvPr>
          <p:cNvSpPr>
            <a:spLocks noGrp="1"/>
          </p:cNvSpPr>
          <p:nvPr>
            <p:ph type="title"/>
          </p:nvPr>
        </p:nvSpPr>
        <p:spPr>
          <a:xfrm>
            <a:off x="838200" y="207963"/>
            <a:ext cx="10515600" cy="1325563"/>
          </a:xfrm>
        </p:spPr>
        <p:txBody>
          <a:bodyPr/>
          <a:lstStyle/>
          <a:p>
            <a:pPr algn="ctr"/>
            <a:r>
              <a:rPr lang="es-419" b="1" dirty="0"/>
              <a:t>Gasto Mensual (Charges Monthly)</a:t>
            </a:r>
            <a:endParaRPr lang="en-US" b="1" dirty="0"/>
          </a:p>
        </p:txBody>
      </p:sp>
      <p:sp>
        <p:nvSpPr>
          <p:cNvPr id="4" name="Footer Placeholder 3">
            <a:extLst>
              <a:ext uri="{FF2B5EF4-FFF2-40B4-BE49-F238E27FC236}">
                <a16:creationId xmlns:a16="http://schemas.microsoft.com/office/drawing/2014/main" id="{62A3B39A-A727-4054-8F53-973D870137AA}"/>
              </a:ext>
            </a:extLst>
          </p:cNvPr>
          <p:cNvSpPr>
            <a:spLocks noGrp="1"/>
          </p:cNvSpPr>
          <p:nvPr>
            <p:ph type="ftr" sz="quarter" idx="11"/>
          </p:nvPr>
        </p:nvSpPr>
        <p:spPr/>
        <p:txBody>
          <a:bodyPr/>
          <a:lstStyle/>
          <a:p>
            <a:r>
              <a:rPr lang="en-US"/>
              <a:t>Ignacio Majo - Data Scientist Jr - Oracle Next Education</a:t>
            </a:r>
          </a:p>
        </p:txBody>
      </p:sp>
      <p:sp>
        <p:nvSpPr>
          <p:cNvPr id="8" name="TextBox 7">
            <a:extLst>
              <a:ext uri="{FF2B5EF4-FFF2-40B4-BE49-F238E27FC236}">
                <a16:creationId xmlns:a16="http://schemas.microsoft.com/office/drawing/2014/main" id="{2FC84193-8930-4E6F-B7CF-8F9FE989178E}"/>
              </a:ext>
            </a:extLst>
          </p:cNvPr>
          <p:cNvSpPr txBox="1"/>
          <p:nvPr/>
        </p:nvSpPr>
        <p:spPr>
          <a:xfrm>
            <a:off x="6375633" y="1828800"/>
            <a:ext cx="5262431" cy="2554545"/>
          </a:xfrm>
          <a:prstGeom prst="rect">
            <a:avLst/>
          </a:prstGeom>
          <a:noFill/>
        </p:spPr>
        <p:txBody>
          <a:bodyPr wrap="square" rtlCol="0">
            <a:spAutoFit/>
          </a:bodyPr>
          <a:lstStyle/>
          <a:p>
            <a:r>
              <a:rPr lang="es-419" sz="1600" b="1" dirty="0"/>
              <a:t>Sensibilidad al gasto mensual incurrido por el cliente:</a:t>
            </a:r>
          </a:p>
          <a:p>
            <a:endParaRPr lang="es-419" sz="1600" dirty="0"/>
          </a:p>
          <a:p>
            <a:endParaRPr lang="es-419" sz="1600" dirty="0"/>
          </a:p>
          <a:p>
            <a:pPr marL="285750" indent="-285750">
              <a:buFont typeface="Arial" panose="020B0604020202020204" pitchFamily="34" charset="0"/>
              <a:buChar char="•"/>
            </a:pPr>
            <a:r>
              <a:rPr lang="es-419" sz="1600" b="1" dirty="0">
                <a:latin typeface="+mj-lt"/>
              </a:rPr>
              <a:t>Más de 1000 clientes </a:t>
            </a:r>
            <a:r>
              <a:rPr lang="es-419" sz="1600" dirty="0">
                <a:latin typeface="+mj-lt"/>
              </a:rPr>
              <a:t>que permanecen en la empresa cuentan con un </a:t>
            </a:r>
            <a:r>
              <a:rPr lang="es-419" sz="1600" b="1" dirty="0">
                <a:latin typeface="+mj-lt"/>
              </a:rPr>
              <a:t>gasto mensual de alrededor de $20.</a:t>
            </a:r>
          </a:p>
          <a:p>
            <a:pPr marL="285750" indent="-285750">
              <a:buFont typeface="Arial" panose="020B0604020202020204" pitchFamily="34" charset="0"/>
              <a:buChar char="•"/>
            </a:pPr>
            <a:endParaRPr lang="es-419" sz="1600" dirty="0">
              <a:latin typeface="+mj-lt"/>
            </a:endParaRPr>
          </a:p>
          <a:p>
            <a:pPr marL="285750" indent="-285750">
              <a:buFont typeface="Arial" panose="020B0604020202020204" pitchFamily="34" charset="0"/>
              <a:buChar char="•"/>
            </a:pPr>
            <a:r>
              <a:rPr lang="es-419" sz="1600" dirty="0">
                <a:latin typeface="+mj-lt"/>
              </a:rPr>
              <a:t>La mayor parte de </a:t>
            </a:r>
            <a:r>
              <a:rPr lang="es-419" sz="1600" b="1" dirty="0">
                <a:latin typeface="+mj-lt"/>
              </a:rPr>
              <a:t>clientes que deciden abandonar </a:t>
            </a:r>
            <a:r>
              <a:rPr lang="es-419" sz="1600" dirty="0">
                <a:latin typeface="+mj-lt"/>
              </a:rPr>
              <a:t>incurren en un </a:t>
            </a:r>
            <a:r>
              <a:rPr lang="es-419" sz="1600" b="1" dirty="0">
                <a:latin typeface="+mj-lt"/>
              </a:rPr>
              <a:t>gasto mensual superior a los $60</a:t>
            </a:r>
          </a:p>
          <a:p>
            <a:pPr marL="285750" indent="-285750">
              <a:buFont typeface="Arial" panose="020B0604020202020204" pitchFamily="34" charset="0"/>
              <a:buChar char="•"/>
            </a:pPr>
            <a:endParaRPr lang="es-419" sz="1600" i="0" dirty="0">
              <a:effectLst/>
              <a:latin typeface="+mj-lt"/>
            </a:endParaRPr>
          </a:p>
        </p:txBody>
      </p:sp>
      <p:pic>
        <p:nvPicPr>
          <p:cNvPr id="12" name="Content Placeholder 11">
            <a:extLst>
              <a:ext uri="{FF2B5EF4-FFF2-40B4-BE49-F238E27FC236}">
                <a16:creationId xmlns:a16="http://schemas.microsoft.com/office/drawing/2014/main" id="{8F3EE390-6DFE-4BA4-A5F9-73E8C6E3E6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717" y="1690688"/>
            <a:ext cx="5631283" cy="4351338"/>
          </a:xfrm>
        </p:spPr>
      </p:pic>
      <p:sp>
        <p:nvSpPr>
          <p:cNvPr id="13" name="TextBox 12">
            <a:extLst>
              <a:ext uri="{FF2B5EF4-FFF2-40B4-BE49-F238E27FC236}">
                <a16:creationId xmlns:a16="http://schemas.microsoft.com/office/drawing/2014/main" id="{49D55C3D-EFF2-4E0B-979A-426EE452FBA5}"/>
              </a:ext>
            </a:extLst>
          </p:cNvPr>
          <p:cNvSpPr txBox="1"/>
          <p:nvPr/>
        </p:nvSpPr>
        <p:spPr>
          <a:xfrm>
            <a:off x="6903614" y="5184375"/>
            <a:ext cx="4823669" cy="1169551"/>
          </a:xfrm>
          <a:prstGeom prst="rect">
            <a:avLst/>
          </a:prstGeom>
          <a:noFill/>
        </p:spPr>
        <p:txBody>
          <a:bodyPr wrap="square" rtlCol="0">
            <a:spAutoFit/>
          </a:bodyPr>
          <a:lstStyle/>
          <a:p>
            <a:r>
              <a:rPr lang="es-419" sz="1400" i="1" dirty="0"/>
              <a:t>Nota: </a:t>
            </a:r>
          </a:p>
          <a:p>
            <a:r>
              <a:rPr lang="es-419" sz="1400" i="1" dirty="0"/>
              <a:t>Para entender el segmento de clientes que abandona, se observará su distribución de manera individual.</a:t>
            </a:r>
          </a:p>
          <a:p>
            <a:endParaRPr lang="es-419" sz="1400" i="1" dirty="0"/>
          </a:p>
          <a:p>
            <a:pPr algn="r"/>
            <a:r>
              <a:rPr lang="es-419" sz="1400" i="1" dirty="0"/>
              <a:t>Siguiente slide -&gt;</a:t>
            </a:r>
            <a:endParaRPr lang="en-US" sz="1400" i="1" dirty="0"/>
          </a:p>
        </p:txBody>
      </p:sp>
    </p:spTree>
    <p:extLst>
      <p:ext uri="{BB962C8B-B14F-4D97-AF65-F5344CB8AC3E}">
        <p14:creationId xmlns:p14="http://schemas.microsoft.com/office/powerpoint/2010/main" val="1461617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0386C89A-34BF-4C93-8322-07068EAE4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2" name="Title 1">
            <a:extLst>
              <a:ext uri="{FF2B5EF4-FFF2-40B4-BE49-F238E27FC236}">
                <a16:creationId xmlns:a16="http://schemas.microsoft.com/office/drawing/2014/main" id="{23504F89-2653-44F2-9437-BF5C7BFD100D}"/>
              </a:ext>
            </a:extLst>
          </p:cNvPr>
          <p:cNvSpPr>
            <a:spLocks noGrp="1"/>
          </p:cNvSpPr>
          <p:nvPr>
            <p:ph type="title"/>
          </p:nvPr>
        </p:nvSpPr>
        <p:spPr>
          <a:xfrm>
            <a:off x="838200" y="365125"/>
            <a:ext cx="10503716" cy="1325563"/>
          </a:xfrm>
        </p:spPr>
        <p:txBody>
          <a:bodyPr>
            <a:normAutofit/>
          </a:bodyPr>
          <a:lstStyle/>
          <a:p>
            <a:r>
              <a:rPr lang="es-419" sz="4000" b="1" dirty="0"/>
              <a:t>Gasto Mensual de clientes que abandonaron la empresa</a:t>
            </a:r>
            <a:endParaRPr lang="en-US" sz="4000" b="1" dirty="0"/>
          </a:p>
        </p:txBody>
      </p:sp>
      <p:sp>
        <p:nvSpPr>
          <p:cNvPr id="4" name="Footer Placeholder 3">
            <a:extLst>
              <a:ext uri="{FF2B5EF4-FFF2-40B4-BE49-F238E27FC236}">
                <a16:creationId xmlns:a16="http://schemas.microsoft.com/office/drawing/2014/main" id="{9A1EA48C-7179-4E5D-A895-3399E943C99C}"/>
              </a:ext>
            </a:extLst>
          </p:cNvPr>
          <p:cNvSpPr>
            <a:spLocks noGrp="1"/>
          </p:cNvSpPr>
          <p:nvPr>
            <p:ph type="ftr" sz="quarter" idx="11"/>
          </p:nvPr>
        </p:nvSpPr>
        <p:spPr/>
        <p:txBody>
          <a:bodyPr/>
          <a:lstStyle/>
          <a:p>
            <a:r>
              <a:rPr lang="en-US"/>
              <a:t>Ignacio Majo - Data Scientist Jr - Oracle Next Education</a:t>
            </a:r>
          </a:p>
        </p:txBody>
      </p:sp>
      <p:pic>
        <p:nvPicPr>
          <p:cNvPr id="11" name="Content Placeholder 10">
            <a:extLst>
              <a:ext uri="{FF2B5EF4-FFF2-40B4-BE49-F238E27FC236}">
                <a16:creationId xmlns:a16="http://schemas.microsoft.com/office/drawing/2014/main" id="{2DF569A7-9269-42F9-9CE2-02E46C5037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07640"/>
            <a:ext cx="5994469" cy="3006098"/>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343F5CCC-AB4D-473D-8B0A-B25CDD94421E}"/>
              </a:ext>
            </a:extLst>
          </p:cNvPr>
          <p:cNvSpPr txBox="1"/>
          <p:nvPr/>
        </p:nvSpPr>
        <p:spPr>
          <a:xfrm>
            <a:off x="7264865" y="2633300"/>
            <a:ext cx="4731391" cy="2308324"/>
          </a:xfrm>
          <a:prstGeom prst="rect">
            <a:avLst/>
          </a:prstGeom>
          <a:noFill/>
        </p:spPr>
        <p:txBody>
          <a:bodyPr wrap="square" rtlCol="0">
            <a:spAutoFit/>
          </a:bodyPr>
          <a:lstStyle/>
          <a:p>
            <a:r>
              <a:rPr lang="es-419" sz="1600" b="1" dirty="0"/>
              <a:t>Umbral crítico de abandono:</a:t>
            </a:r>
          </a:p>
          <a:p>
            <a:endParaRPr lang="es-419" sz="1600" b="1" dirty="0"/>
          </a:p>
          <a:p>
            <a:pPr marL="285750" indent="-285750">
              <a:buFont typeface="Arial" panose="020B0604020202020204" pitchFamily="34" charset="0"/>
              <a:buChar char="•"/>
            </a:pPr>
            <a:r>
              <a:rPr lang="es-ES" sz="1600" dirty="0"/>
              <a:t>Se observa una marcada tendencia al aumento del abandono entre los clientes cuyo gasto mensual supera los </a:t>
            </a:r>
            <a:r>
              <a:rPr lang="es-ES" sz="1600" b="1" dirty="0"/>
              <a:t>$70.</a:t>
            </a:r>
          </a:p>
          <a:p>
            <a:pPr marL="285750" indent="-285750">
              <a:buFont typeface="Arial" panose="020B0604020202020204" pitchFamily="34" charset="0"/>
              <a:buChar char="•"/>
            </a:pPr>
            <a:r>
              <a:rPr lang="es-ES" sz="1600" dirty="0"/>
              <a:t>Este umbral representa un </a:t>
            </a:r>
            <a:r>
              <a:rPr lang="es-ES" sz="1600" b="1" dirty="0"/>
              <a:t>indicador clave</a:t>
            </a:r>
            <a:r>
              <a:rPr lang="es-ES" sz="1600" dirty="0"/>
              <a:t> para anticipar la probabilidad de abandono, y podría ser utilizado para definir estrategias de retención más específicas.</a:t>
            </a:r>
            <a:endParaRPr lang="en-US" sz="1600" dirty="0"/>
          </a:p>
        </p:txBody>
      </p:sp>
    </p:spTree>
    <p:extLst>
      <p:ext uri="{BB962C8B-B14F-4D97-AF65-F5344CB8AC3E}">
        <p14:creationId xmlns:p14="http://schemas.microsoft.com/office/powerpoint/2010/main" val="652364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lecomX">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2653</Words>
  <Application>Microsoft Office PowerPoint</Application>
  <PresentationFormat>Widescreen</PresentationFormat>
  <Paragraphs>241</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Segoe UI</vt:lpstr>
      <vt:lpstr>Office Theme</vt:lpstr>
      <vt:lpstr>Análisis de Evasión (Churn) en Servicios de Telecomunicaciones</vt:lpstr>
      <vt:lpstr>Objetivo:</vt:lpstr>
      <vt:lpstr>Lo que queremos averiguar…</vt:lpstr>
      <vt:lpstr>¿De dónde nace este análisis?</vt:lpstr>
      <vt:lpstr>Factores Determinantes</vt:lpstr>
      <vt:lpstr>Antigüedad y Facturación</vt:lpstr>
      <vt:lpstr>Antigüedad (Tenure)</vt:lpstr>
      <vt:lpstr>Gasto Mensual (Charges Monthly)</vt:lpstr>
      <vt:lpstr>Gasto Mensual de clientes que abandonaron la empresa</vt:lpstr>
      <vt:lpstr>Gasto Total (Charges Total)</vt:lpstr>
      <vt:lpstr>PowerPoint Presentation</vt:lpstr>
      <vt:lpstr>Servicio de Internet (Internet Service)</vt:lpstr>
      <vt:lpstr>Tasa de abandono del servicio de Fibra Óptica</vt:lpstr>
      <vt:lpstr>Servicio de Teléfono (Phone Service)</vt:lpstr>
      <vt:lpstr>Cantidad de Servicios contratados</vt:lpstr>
      <vt:lpstr>Tasa de abandono según Cantidad de servicios contratados</vt:lpstr>
      <vt:lpstr>Tipo de contrato (Contract)</vt:lpstr>
      <vt:lpstr>Tasa de abandono según Tipo de Contrato</vt:lpstr>
      <vt:lpstr>Métodos de Pago (Payment Method)</vt:lpstr>
      <vt:lpstr>Tasa de abandono según Método de Pago</vt:lpstr>
      <vt:lpstr>PowerPoint Presentation</vt:lpstr>
      <vt:lpstr>Condición de Adulto Mayor  (Senior Citizen)</vt:lpstr>
      <vt:lpstr>Proporción de utilización Métodos de Pago de Adultos Mayores que abandonan</vt:lpstr>
      <vt:lpstr>Tasa de abandono de Adultos Mayores</vt:lpstr>
      <vt:lpstr>PowerPoint Presentation</vt:lpstr>
      <vt:lpstr>Tasa de abandono según condición familiar</vt:lpstr>
      <vt:lpstr>PowerPoint Presentation</vt:lpstr>
      <vt:lpstr>Género (Gender)</vt:lpstr>
      <vt:lpstr>Resumen Ejecutivo</vt:lpstr>
      <vt:lpstr>PowerPoint Presentation</vt:lpstr>
      <vt:lpstr>Sugerencias Estratégicas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Evasión (Churn) en Servicios de Telecomunicaciones</dc:title>
  <dc:creator>Ignacio Majo</dc:creator>
  <cp:lastModifiedBy>Ignacio Majo</cp:lastModifiedBy>
  <cp:revision>40</cp:revision>
  <dcterms:created xsi:type="dcterms:W3CDTF">2025-05-23T16:45:45Z</dcterms:created>
  <dcterms:modified xsi:type="dcterms:W3CDTF">2025-05-23T23:41:41Z</dcterms:modified>
</cp:coreProperties>
</file>